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Lst>
  <p:sldSz cy="6858000" cx="12192000"/>
  <p:notesSz cx="6858000" cy="9144000"/>
  <p:embeddedFontLst>
    <p:embeddedFont>
      <p:font typeface="Poppins Medium"/>
      <p:regular r:id="rId60"/>
      <p:bold r:id="rId61"/>
      <p:italic r:id="rId62"/>
      <p:boldItalic r:id="rId63"/>
    </p:embeddedFont>
    <p:embeddedFont>
      <p:font typeface="Helvetica Neue"/>
      <p:regular r:id="rId64"/>
      <p:bold r:id="rId65"/>
      <p:italic r:id="rId66"/>
      <p:boldItalic r:id="rId6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68" roundtripDataSignature="AMtx7mhKS1NYyrdfLAovqoz5/T2AZa2Hi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EC7615C1-6853-4F6F-B1C6-14C6BE9C7351}">
  <a:tblStyle styleId="{EC7615C1-6853-4F6F-B1C6-14C6BE9C7351}"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PoppinsMedium-italic.fntdata"/><Relationship Id="rId61" Type="http://schemas.openxmlformats.org/officeDocument/2006/relationships/font" Target="fonts/PoppinsMedium-bold.fntdata"/><Relationship Id="rId20" Type="http://schemas.openxmlformats.org/officeDocument/2006/relationships/slide" Target="slides/slide15.xml"/><Relationship Id="rId64" Type="http://schemas.openxmlformats.org/officeDocument/2006/relationships/font" Target="fonts/HelveticaNeue-regular.fntdata"/><Relationship Id="rId63" Type="http://schemas.openxmlformats.org/officeDocument/2006/relationships/font" Target="fonts/PoppinsMedium-boldItalic.fntdata"/><Relationship Id="rId22" Type="http://schemas.openxmlformats.org/officeDocument/2006/relationships/slide" Target="slides/slide17.xml"/><Relationship Id="rId66" Type="http://schemas.openxmlformats.org/officeDocument/2006/relationships/font" Target="fonts/HelveticaNeue-italic.fntdata"/><Relationship Id="rId21" Type="http://schemas.openxmlformats.org/officeDocument/2006/relationships/slide" Target="slides/slide16.xml"/><Relationship Id="rId65" Type="http://schemas.openxmlformats.org/officeDocument/2006/relationships/font" Target="fonts/HelveticaNeue-bold.fntdata"/><Relationship Id="rId24" Type="http://schemas.openxmlformats.org/officeDocument/2006/relationships/slide" Target="slides/slide19.xml"/><Relationship Id="rId68" Type="http://customschemas.google.com/relationships/presentationmetadata" Target="metadata"/><Relationship Id="rId23" Type="http://schemas.openxmlformats.org/officeDocument/2006/relationships/slide" Target="slides/slide18.xml"/><Relationship Id="rId67" Type="http://schemas.openxmlformats.org/officeDocument/2006/relationships/font" Target="fonts/HelveticaNeue-boldItalic.fntdata"/><Relationship Id="rId60" Type="http://schemas.openxmlformats.org/officeDocument/2006/relationships/font" Target="fonts/PoppinsMedium-regular.fntdata"/><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ink.springer.com/article/10.1186/s40168-017-0234-1#Fig1" TargetMode="External"/><Relationship Id="rId3" Type="http://schemas.openxmlformats.org/officeDocument/2006/relationships/hyperlink" Target="https://link.springer.com/article/10.1186/s40168-017-0234-1#ref-CR21" TargetMode="External"/><Relationship Id="rId4" Type="http://schemas.openxmlformats.org/officeDocument/2006/relationships/hyperlink" Target="https://link.springer.com/article/10.1186/s40168-017-0234-1#ref-CR24" TargetMode="Externa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ink.springer.com/article/10.1186/s40168-017-0234-1#ref-CR45" TargetMode="External"/><Relationship Id="rId3" Type="http://schemas.openxmlformats.org/officeDocument/2006/relationships/hyperlink" Target="https://link.springer.com/article/10.1186/s40168-017-0234-1#ref-CR45" TargetMode="Externa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 name="Google Shape;86;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1" name="Google Shape;161;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DFU are a common complication of diabetes that severely affect a patient’s quality of life and often lead to lower limb amputation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5-year mortality for diabetic foot ulcers : 30.5%</a:t>
            </a:r>
            <a:endParaRPr/>
          </a:p>
          <a:p>
            <a:pPr indent="0" lvl="0" marL="0" rtl="0" algn="l">
              <a:spcBef>
                <a:spcPts val="0"/>
              </a:spcBef>
              <a:spcAft>
                <a:spcPts val="0"/>
              </a:spcAft>
              <a:buNone/>
            </a:pPr>
            <a:r>
              <a:t/>
            </a:r>
            <a:endParaRPr/>
          </a:p>
        </p:txBody>
      </p:sp>
      <p:sp>
        <p:nvSpPr>
          <p:cNvPr id="162" name="Google Shape;162;p1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9" name="Google Shape;189;p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DFU are a common complication of diabetes that severely affect a patient’s quality of life and often lead to lower limb amputation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5-year mortality for diabetic foot ulcers : 30.5%</a:t>
            </a:r>
            <a:endParaRPr/>
          </a:p>
          <a:p>
            <a:pPr indent="0" lvl="0" marL="0" rtl="0" algn="l">
              <a:spcBef>
                <a:spcPts val="0"/>
              </a:spcBef>
              <a:spcAft>
                <a:spcPts val="0"/>
              </a:spcAft>
              <a:buNone/>
            </a:pPr>
            <a:r>
              <a:t/>
            </a:r>
            <a:endParaRPr/>
          </a:p>
        </p:txBody>
      </p:sp>
      <p:sp>
        <p:nvSpPr>
          <p:cNvPr id="190" name="Google Shape;190;p1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1" name="Google Shape;211;p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Another area of research for human microbiome and health is the development of microbial biomarkers for long term diseases such as certain type of cancer.</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Colorectal cancer is one of the most common cancers and is a major global health burden.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Third cancer in terms of incidence and second in mortality worldwide</a:t>
            </a:r>
            <a:endParaRPr/>
          </a:p>
          <a:p>
            <a:pPr indent="0" lvl="0" marL="0" rtl="0" algn="l">
              <a:spcBef>
                <a:spcPts val="0"/>
              </a:spcBef>
              <a:spcAft>
                <a:spcPts val="0"/>
              </a:spcAft>
              <a:buNone/>
            </a:pPr>
            <a:r>
              <a:t/>
            </a:r>
            <a:endParaRPr/>
          </a:p>
        </p:txBody>
      </p:sp>
      <p:sp>
        <p:nvSpPr>
          <p:cNvPr id="212" name="Google Shape;212;p1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9" name="Google Shape;219;p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Colorectal cancer is one of the most common cancers and is a major global health burden.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Third cancer in terms of incidence and second in mortality worldwide</a:t>
            </a:r>
            <a:endParaRPr/>
          </a:p>
          <a:p>
            <a:pPr indent="0" lvl="0" marL="0" rtl="0" algn="l">
              <a:spcBef>
                <a:spcPts val="0"/>
              </a:spcBef>
              <a:spcAft>
                <a:spcPts val="0"/>
              </a:spcAft>
              <a:buNone/>
            </a:pPr>
            <a:r>
              <a:t/>
            </a:r>
            <a:endParaRPr/>
          </a:p>
        </p:txBody>
      </p:sp>
      <p:sp>
        <p:nvSpPr>
          <p:cNvPr id="220" name="Google Shape;220;p1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1" name="Google Shape;231;p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sz="1200"/>
              <a:t>Can we use fecal microbiota composition as an non-invasive early CRC biomarker?</a:t>
            </a:r>
            <a:endParaRPr/>
          </a:p>
          <a:p>
            <a:pPr indent="0" lvl="0" marL="0" rtl="0" algn="l">
              <a:spcBef>
                <a:spcPts val="0"/>
              </a:spcBef>
              <a:spcAft>
                <a:spcPts val="0"/>
              </a:spcAft>
              <a:buNone/>
            </a:pPr>
            <a:r>
              <a:t/>
            </a:r>
            <a:endParaRPr/>
          </a:p>
        </p:txBody>
      </p:sp>
      <p:sp>
        <p:nvSpPr>
          <p:cNvPr id="232" name="Google Shape;232;p1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p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4" name="Google Shape;244;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p1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1" name="Google Shape;251;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p1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2" name="Google Shape;262;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p2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9" name="Google Shape;279;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p2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2" name="Google Shape;292;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2" name="Google Shape;92;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p2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5" name="Google Shape;305;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p2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0" name="Google Shape;320;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p2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9" name="Google Shape;339;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p2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7" name="Google Shape;357;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p2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2" name="Google Shape;362;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3" name="Google Shape;373;p3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During a regular afternoon check of colonies, the experienced beekeeper noticed faint and unfavourable odour emitting from one examined frame. A further examination revealed that the source of the odour was sporadic larvae (aged from 48 to 96 h old) in brood nests which were darker than the normally translucent and lustrous larvae.</a:t>
            </a:r>
            <a:endParaRPr/>
          </a:p>
        </p:txBody>
      </p:sp>
      <p:sp>
        <p:nvSpPr>
          <p:cNvPr id="374" name="Google Shape;374;p3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p3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5" name="Google Shape;385;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p3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2" name="Google Shape;402;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p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9" name="Google Shape;429;p33:notes"/>
          <p:cNvSpPr txBox="1"/>
          <p:nvPr>
            <p:ph idx="1" type="body"/>
          </p:nvPr>
        </p:nvSpPr>
        <p:spPr>
          <a:xfrm>
            <a:off x="685800" y="4400549"/>
            <a:ext cx="5486400" cy="3600451"/>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So, if we take this very simple example where we are trying to study two ecosystem’s microbial composition using a metagenomic approach.</a:t>
            </a:r>
            <a:endParaRPr/>
          </a:p>
          <a:p>
            <a:pPr indent="0" lvl="0" marL="0" rtl="0" algn="l">
              <a:spcBef>
                <a:spcPts val="0"/>
              </a:spcBef>
              <a:spcAft>
                <a:spcPts val="0"/>
              </a:spcAft>
              <a:buNone/>
            </a:pPr>
            <a:r>
              <a:rPr lang="en-US"/>
              <a:t>It means that, from the complete microbial community in the ecosystems, the method will  sample a subpart of the total community, and sequence it. After analysis of the reads of out your sequencer, you will have something like this count table, for which each sample will have some counts for for each taxa found in the ecosystem.</a:t>
            </a:r>
            <a:endParaRPr/>
          </a:p>
        </p:txBody>
      </p:sp>
      <p:sp>
        <p:nvSpPr>
          <p:cNvPr id="430" name="Google Shape;430;p3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p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86" name="Google Shape;486;p34:notes"/>
          <p:cNvSpPr txBox="1"/>
          <p:nvPr>
            <p:ph idx="1" type="body"/>
          </p:nvPr>
        </p:nvSpPr>
        <p:spPr>
          <a:xfrm>
            <a:off x="685800" y="4400549"/>
            <a:ext cx="5486400" cy="3600451"/>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Another very important concept it that the read counts observed in a sequencing run are not biologically informative.  They are rather a random sample of the relative abundance of the taxa taken from the underlying ecosystem. </a:t>
            </a:r>
            <a:endParaRPr/>
          </a:p>
          <a:p>
            <a:pPr indent="0" lvl="0" marL="0" rtl="0" algn="l">
              <a:spcBef>
                <a:spcPts val="0"/>
              </a:spcBef>
              <a:spcAft>
                <a:spcPts val="0"/>
              </a:spcAft>
              <a:buNone/>
            </a:pPr>
            <a:r>
              <a:rPr lang="en-US"/>
              <a:t>So, these count can not be related to the absolute number of taxa in the original ecosystem.</a:t>
            </a:r>
            <a:endParaRPr/>
          </a:p>
        </p:txBody>
      </p:sp>
      <p:sp>
        <p:nvSpPr>
          <p:cNvPr id="487" name="Google Shape;487;p3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9" name="Google Shape;99;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 name="Shape 542"/>
        <p:cNvGrpSpPr/>
        <p:nvPr/>
      </p:nvGrpSpPr>
      <p:grpSpPr>
        <a:xfrm>
          <a:off x="0" y="0"/>
          <a:ext cx="0" cy="0"/>
          <a:chOff x="0" y="0"/>
          <a:chExt cx="0" cy="0"/>
        </a:xfrm>
      </p:grpSpPr>
      <p:sp>
        <p:nvSpPr>
          <p:cNvPr id="543" name="Google Shape;543;p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44" name="Google Shape;544;p35:notes"/>
          <p:cNvSpPr txBox="1"/>
          <p:nvPr>
            <p:ph idx="1" type="body"/>
          </p:nvPr>
        </p:nvSpPr>
        <p:spPr>
          <a:xfrm>
            <a:off x="685800" y="4400549"/>
            <a:ext cx="5486400" cy="3600451"/>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Another very important concept it that the read counts observed in a sequencing run are not biologically informative.  They are rather a random sample of the relative abundance of the taxa taken from the underlying ecosystem. </a:t>
            </a:r>
            <a:endParaRPr/>
          </a:p>
          <a:p>
            <a:pPr indent="0" lvl="0" marL="0" rtl="0" algn="l">
              <a:spcBef>
                <a:spcPts val="0"/>
              </a:spcBef>
              <a:spcAft>
                <a:spcPts val="0"/>
              </a:spcAft>
              <a:buNone/>
            </a:pPr>
            <a:r>
              <a:rPr lang="en-US"/>
              <a:t>So, these count can not be related to the absolute number of taxa in the original ecosystem.</a:t>
            </a:r>
            <a:endParaRPr/>
          </a:p>
        </p:txBody>
      </p:sp>
      <p:sp>
        <p:nvSpPr>
          <p:cNvPr id="545" name="Google Shape;545;p3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0" name="Shape 600"/>
        <p:cNvGrpSpPr/>
        <p:nvPr/>
      </p:nvGrpSpPr>
      <p:grpSpPr>
        <a:xfrm>
          <a:off x="0" y="0"/>
          <a:ext cx="0" cy="0"/>
          <a:chOff x="0" y="0"/>
          <a:chExt cx="0" cy="0"/>
        </a:xfrm>
      </p:grpSpPr>
      <p:sp>
        <p:nvSpPr>
          <p:cNvPr id="601" name="Google Shape;601;p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02" name="Google Shape;602;p36:notes"/>
          <p:cNvSpPr txBox="1"/>
          <p:nvPr>
            <p:ph idx="1" type="body"/>
          </p:nvPr>
        </p:nvSpPr>
        <p:spPr>
          <a:xfrm>
            <a:off x="685800" y="4400549"/>
            <a:ext cx="5486400" cy="3600451"/>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03" name="Google Shape;603;p3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7" name="Shape 617"/>
        <p:cNvGrpSpPr/>
        <p:nvPr/>
      </p:nvGrpSpPr>
      <p:grpSpPr>
        <a:xfrm>
          <a:off x="0" y="0"/>
          <a:ext cx="0" cy="0"/>
          <a:chOff x="0" y="0"/>
          <a:chExt cx="0" cy="0"/>
        </a:xfrm>
      </p:grpSpPr>
      <p:sp>
        <p:nvSpPr>
          <p:cNvPr id="618" name="Google Shape;618;p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19" name="Google Shape;619;p3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Different higher-level measures are often used to describe the microbiome in a sample. These do not provide information on changes in abundance of specific taxa, but allow us to access a broader change or difference in the composition of microorganisms. Alpha adiversity is one of these important measures.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Different measures exist to estimate diversity within ONE sample, jointly called alpha diversity. The different measures reflect the richness (number) or distribution (evenness) of a microbial sample, or aim to reflect a combination of both properties.</a:t>
            </a:r>
            <a:endParaRPr/>
          </a:p>
          <a:p>
            <a:pPr indent="0" lvl="0" marL="0" rtl="0" algn="l">
              <a:spcBef>
                <a:spcPts val="0"/>
              </a:spcBef>
              <a:spcAft>
                <a:spcPts val="0"/>
              </a:spcAft>
              <a:buNone/>
            </a:pPr>
            <a:r>
              <a:t/>
            </a:r>
            <a:endParaRPr/>
          </a:p>
        </p:txBody>
      </p:sp>
      <p:sp>
        <p:nvSpPr>
          <p:cNvPr id="620" name="Google Shape;620;p3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7" name="Shape 627"/>
        <p:cNvGrpSpPr/>
        <p:nvPr/>
      </p:nvGrpSpPr>
      <p:grpSpPr>
        <a:xfrm>
          <a:off x="0" y="0"/>
          <a:ext cx="0" cy="0"/>
          <a:chOff x="0" y="0"/>
          <a:chExt cx="0" cy="0"/>
        </a:xfrm>
      </p:grpSpPr>
      <p:sp>
        <p:nvSpPr>
          <p:cNvPr id="628" name="Google Shape;628;p3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29" name="Google Shape;629;p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3" name="Shape 633"/>
        <p:cNvGrpSpPr/>
        <p:nvPr/>
      </p:nvGrpSpPr>
      <p:grpSpPr>
        <a:xfrm>
          <a:off x="0" y="0"/>
          <a:ext cx="0" cy="0"/>
          <a:chOff x="0" y="0"/>
          <a:chExt cx="0" cy="0"/>
        </a:xfrm>
      </p:grpSpPr>
      <p:sp>
        <p:nvSpPr>
          <p:cNvPr id="634" name="Google Shape;634;p4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35" name="Google Shape;635;p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9" name="Shape 639"/>
        <p:cNvGrpSpPr/>
        <p:nvPr/>
      </p:nvGrpSpPr>
      <p:grpSpPr>
        <a:xfrm>
          <a:off x="0" y="0"/>
          <a:ext cx="0" cy="0"/>
          <a:chOff x="0" y="0"/>
          <a:chExt cx="0" cy="0"/>
        </a:xfrm>
      </p:grpSpPr>
      <p:sp>
        <p:nvSpPr>
          <p:cNvPr id="640" name="Google Shape;640;p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41" name="Google Shape;641;p4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a:t>Ulcerative colitis is a long-term condition where the colon and rectum become inflamed.</a:t>
            </a:r>
            <a:endParaRPr/>
          </a:p>
          <a:p>
            <a:pPr indent="0" lvl="0" marL="0" rtl="0" algn="l">
              <a:spcBef>
                <a:spcPts val="0"/>
              </a:spcBef>
              <a:spcAft>
                <a:spcPts val="0"/>
              </a:spcAft>
              <a:buNone/>
            </a:pPr>
            <a:r>
              <a:rPr lang="en-US"/>
              <a:t>The colon is the large intestine (bowel) and the rectum is the end of the bowel where stools are stored.</a:t>
            </a:r>
            <a:endParaRPr/>
          </a:p>
          <a:p>
            <a:pPr indent="0" lvl="0" marL="0" rtl="0" algn="l">
              <a:spcBef>
                <a:spcPts val="0"/>
              </a:spcBef>
              <a:spcAft>
                <a:spcPts val="0"/>
              </a:spcAft>
              <a:buNone/>
            </a:pPr>
            <a:r>
              <a:rPr lang="en-US"/>
              <a:t>Small ulcers can develop on the colon's lining, and can bleed and produce pus.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The main symptoms of ulcerative colitis are:</a:t>
            </a:r>
            <a:endParaRPr/>
          </a:p>
          <a:p>
            <a:pPr indent="0" lvl="0" marL="0" rtl="0" algn="l">
              <a:spcBef>
                <a:spcPts val="0"/>
              </a:spcBef>
              <a:spcAft>
                <a:spcPts val="0"/>
              </a:spcAft>
              <a:buNone/>
            </a:pPr>
            <a:r>
              <a:rPr lang="en-US"/>
              <a:t>recurring diarrhea, which may contain blood, mucus or pus, pain, and needing to empty your bowels frequently</a:t>
            </a:r>
            <a:endParaRPr/>
          </a:p>
          <a:p>
            <a:pPr indent="0" lvl="0" marL="0" rtl="0" algn="l">
              <a:spcBef>
                <a:spcPts val="0"/>
              </a:spcBef>
              <a:spcAft>
                <a:spcPts val="0"/>
              </a:spcAft>
              <a:buNone/>
            </a:pPr>
            <a:r>
              <a:rPr lang="en-US"/>
              <a:t>You may also experience extreme tiredness (fatigue), loss of appetite and weight loss.</a:t>
            </a:r>
            <a:endParaRPr/>
          </a:p>
          <a:p>
            <a:pPr indent="0" lvl="0" marL="0" rtl="0" algn="l">
              <a:spcBef>
                <a:spcPts val="0"/>
              </a:spcBef>
              <a:spcAft>
                <a:spcPts val="0"/>
              </a:spcAft>
              <a:buNone/>
            </a:pPr>
            <a:r>
              <a:rPr lang="en-US"/>
              <a:t>The severity of the symptoms varies, depending on how much of the rectum and colon is inflamed and how severe the inflammation is.</a:t>
            </a:r>
            <a:endParaRPr/>
          </a:p>
          <a:p>
            <a:pPr indent="0" lvl="0" marL="0" rtl="0" algn="l">
              <a:spcBef>
                <a:spcPts val="0"/>
              </a:spcBef>
              <a:spcAft>
                <a:spcPts val="0"/>
              </a:spcAft>
              <a:buNone/>
            </a:pPr>
            <a:r>
              <a:rPr lang="en-US"/>
              <a:t>For some people, the condition has a significant impact on their everyday lives.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642" name="Google Shape;642;p4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7" name="Shape 647"/>
        <p:cNvGrpSpPr/>
        <p:nvPr/>
      </p:nvGrpSpPr>
      <p:grpSpPr>
        <a:xfrm>
          <a:off x="0" y="0"/>
          <a:ext cx="0" cy="0"/>
          <a:chOff x="0" y="0"/>
          <a:chExt cx="0" cy="0"/>
        </a:xfrm>
      </p:grpSpPr>
      <p:sp>
        <p:nvSpPr>
          <p:cNvPr id="648" name="Google Shape;648;p4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49" name="Google Shape;649;p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9" name="Shape 659"/>
        <p:cNvGrpSpPr/>
        <p:nvPr/>
      </p:nvGrpSpPr>
      <p:grpSpPr>
        <a:xfrm>
          <a:off x="0" y="0"/>
          <a:ext cx="0" cy="0"/>
          <a:chOff x="0" y="0"/>
          <a:chExt cx="0" cy="0"/>
        </a:xfrm>
      </p:grpSpPr>
      <p:sp>
        <p:nvSpPr>
          <p:cNvPr id="660" name="Google Shape;660;p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61" name="Google Shape;661;p4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a:t>https://www.youtube.com/watch?v=-kTcFZxP6kM&amp;ab_channel=AppliedBiologicalMaterials-abm</a:t>
            </a:r>
            <a:endParaRPr/>
          </a:p>
          <a:p>
            <a:pPr indent="0" lvl="0" marL="0" marR="0" rtl="0" algn="l">
              <a:lnSpc>
                <a:spcPct val="100000"/>
              </a:lnSpc>
              <a:spcBef>
                <a:spcPts val="0"/>
              </a:spcBef>
              <a:spcAft>
                <a:spcPts val="0"/>
              </a:spcAft>
              <a:buClr>
                <a:schemeClr val="dk1"/>
              </a:buClr>
              <a:buSzPts val="1200"/>
              <a:buFont typeface="Calibri"/>
              <a:buNone/>
            </a:pPr>
            <a:r>
              <a:t/>
            </a:r>
            <a:endParaRPr/>
          </a:p>
          <a:p>
            <a:pPr indent="0" lvl="0" marL="0" marR="0" rtl="0" algn="l">
              <a:lnSpc>
                <a:spcPct val="100000"/>
              </a:lnSpc>
              <a:spcBef>
                <a:spcPts val="0"/>
              </a:spcBef>
              <a:spcAft>
                <a:spcPts val="0"/>
              </a:spcAft>
              <a:buClr>
                <a:schemeClr val="dk1"/>
              </a:buClr>
              <a:buSzPts val="1200"/>
              <a:buFont typeface="Calibri"/>
              <a:buNone/>
            </a:pPr>
            <a:r>
              <a:rPr lang="en-US"/>
              <a:t>3’ ends are adenylated allowing the hybridization with the sequencing adaptors. These adaptors will allow the DNA fragments to hybridize to the surface of the sequencing chip. The collection of adapter-ligated DNA fragments forms what we call a library which is sequenced</a:t>
            </a:r>
            <a:endParaRPr/>
          </a:p>
        </p:txBody>
      </p:sp>
      <p:sp>
        <p:nvSpPr>
          <p:cNvPr id="662" name="Google Shape;662;p4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9" name="Shape 679"/>
        <p:cNvGrpSpPr/>
        <p:nvPr/>
      </p:nvGrpSpPr>
      <p:grpSpPr>
        <a:xfrm>
          <a:off x="0" y="0"/>
          <a:ext cx="0" cy="0"/>
          <a:chOff x="0" y="0"/>
          <a:chExt cx="0" cy="0"/>
        </a:xfrm>
      </p:grpSpPr>
      <p:sp>
        <p:nvSpPr>
          <p:cNvPr id="680" name="Google Shape;680;p4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81" name="Google Shape;681;p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8" name="Shape 698"/>
        <p:cNvGrpSpPr/>
        <p:nvPr/>
      </p:nvGrpSpPr>
      <p:grpSpPr>
        <a:xfrm>
          <a:off x="0" y="0"/>
          <a:ext cx="0" cy="0"/>
          <a:chOff x="0" y="0"/>
          <a:chExt cx="0" cy="0"/>
        </a:xfrm>
      </p:grpSpPr>
      <p:sp>
        <p:nvSpPr>
          <p:cNvPr id="699" name="Google Shape;699;p4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00" name="Google Shape;700;p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4" name="Google Shape;104;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Ontology of Host Microbe interactions</a:t>
            </a:r>
            <a:endParaRPr/>
          </a:p>
        </p:txBody>
      </p:sp>
      <p:sp>
        <p:nvSpPr>
          <p:cNvPr id="105" name="Google Shape;105;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6" name="Shape 706"/>
        <p:cNvGrpSpPr/>
        <p:nvPr/>
      </p:nvGrpSpPr>
      <p:grpSpPr>
        <a:xfrm>
          <a:off x="0" y="0"/>
          <a:ext cx="0" cy="0"/>
          <a:chOff x="0" y="0"/>
          <a:chExt cx="0" cy="0"/>
        </a:xfrm>
      </p:grpSpPr>
      <p:sp>
        <p:nvSpPr>
          <p:cNvPr id="707" name="Google Shape;707;p4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08" name="Google Shape;708;p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3" name="Shape 713"/>
        <p:cNvGrpSpPr/>
        <p:nvPr/>
      </p:nvGrpSpPr>
      <p:grpSpPr>
        <a:xfrm>
          <a:off x="0" y="0"/>
          <a:ext cx="0" cy="0"/>
          <a:chOff x="0" y="0"/>
          <a:chExt cx="0" cy="0"/>
        </a:xfrm>
      </p:grpSpPr>
      <p:sp>
        <p:nvSpPr>
          <p:cNvPr id="714" name="Google Shape;714;p5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15" name="Google Shape;715;p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0" name="Shape 720"/>
        <p:cNvGrpSpPr/>
        <p:nvPr/>
      </p:nvGrpSpPr>
      <p:grpSpPr>
        <a:xfrm>
          <a:off x="0" y="0"/>
          <a:ext cx="0" cy="0"/>
          <a:chOff x="0" y="0"/>
          <a:chExt cx="0" cy="0"/>
        </a:xfrm>
      </p:grpSpPr>
      <p:sp>
        <p:nvSpPr>
          <p:cNvPr id="721" name="Google Shape;721;p5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22" name="Google Shape;722;p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6" name="Shape 726"/>
        <p:cNvGrpSpPr/>
        <p:nvPr/>
      </p:nvGrpSpPr>
      <p:grpSpPr>
        <a:xfrm>
          <a:off x="0" y="0"/>
          <a:ext cx="0" cy="0"/>
          <a:chOff x="0" y="0"/>
          <a:chExt cx="0" cy="0"/>
        </a:xfrm>
      </p:grpSpPr>
      <p:sp>
        <p:nvSpPr>
          <p:cNvPr id="727" name="Google Shape;727;p5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28" name="Google Shape;728;p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2" name="Shape 732"/>
        <p:cNvGrpSpPr/>
        <p:nvPr/>
      </p:nvGrpSpPr>
      <p:grpSpPr>
        <a:xfrm>
          <a:off x="0" y="0"/>
          <a:ext cx="0" cy="0"/>
          <a:chOff x="0" y="0"/>
          <a:chExt cx="0" cy="0"/>
        </a:xfrm>
      </p:grpSpPr>
      <p:sp>
        <p:nvSpPr>
          <p:cNvPr id="733" name="Google Shape;733;p5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34" name="Google Shape;734;p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0" name="Shape 740"/>
        <p:cNvGrpSpPr/>
        <p:nvPr/>
      </p:nvGrpSpPr>
      <p:grpSpPr>
        <a:xfrm>
          <a:off x="0" y="0"/>
          <a:ext cx="0" cy="0"/>
          <a:chOff x="0" y="0"/>
          <a:chExt cx="0" cy="0"/>
        </a:xfrm>
      </p:grpSpPr>
      <p:sp>
        <p:nvSpPr>
          <p:cNvPr id="741" name="Google Shape;741;p5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42" name="Google Shape;742;p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3" name="Shape 753"/>
        <p:cNvGrpSpPr/>
        <p:nvPr/>
      </p:nvGrpSpPr>
      <p:grpSpPr>
        <a:xfrm>
          <a:off x="0" y="0"/>
          <a:ext cx="0" cy="0"/>
          <a:chOff x="0" y="0"/>
          <a:chExt cx="0" cy="0"/>
        </a:xfrm>
      </p:grpSpPr>
      <p:sp>
        <p:nvSpPr>
          <p:cNvPr id="754" name="Google Shape;754;p5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55" name="Google Shape;755;p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7" name="Shape 767"/>
        <p:cNvGrpSpPr/>
        <p:nvPr/>
      </p:nvGrpSpPr>
      <p:grpSpPr>
        <a:xfrm>
          <a:off x="0" y="0"/>
          <a:ext cx="0" cy="0"/>
          <a:chOff x="0" y="0"/>
          <a:chExt cx="0" cy="0"/>
        </a:xfrm>
      </p:grpSpPr>
      <p:sp>
        <p:nvSpPr>
          <p:cNvPr id="768" name="Google Shape;768;p6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69" name="Google Shape;769;p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8" name="Shape 778"/>
        <p:cNvGrpSpPr/>
        <p:nvPr/>
      </p:nvGrpSpPr>
      <p:grpSpPr>
        <a:xfrm>
          <a:off x="0" y="0"/>
          <a:ext cx="0" cy="0"/>
          <a:chOff x="0" y="0"/>
          <a:chExt cx="0" cy="0"/>
        </a:xfrm>
      </p:grpSpPr>
      <p:sp>
        <p:nvSpPr>
          <p:cNvPr id="779" name="Google Shape;779;p6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80" name="Google Shape;780;p6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8" name="Shape 798"/>
        <p:cNvGrpSpPr/>
        <p:nvPr/>
      </p:nvGrpSpPr>
      <p:grpSpPr>
        <a:xfrm>
          <a:off x="0" y="0"/>
          <a:ext cx="0" cy="0"/>
          <a:chOff x="0" y="0"/>
          <a:chExt cx="0" cy="0"/>
        </a:xfrm>
      </p:grpSpPr>
      <p:sp>
        <p:nvSpPr>
          <p:cNvPr id="799" name="Google Shape;799;p6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00" name="Google Shape;800;p6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The most abundant taxa in healthy subjects were </a:t>
            </a:r>
            <a:r>
              <a:rPr i="1" lang="en-US"/>
              <a:t>Prevotella</a:t>
            </a:r>
            <a:r>
              <a:rPr lang="en-US"/>
              <a:t>, </a:t>
            </a:r>
            <a:r>
              <a:rPr i="1" lang="en-US"/>
              <a:t>Streptococcus</a:t>
            </a:r>
            <a:r>
              <a:rPr lang="en-US"/>
              <a:t>, </a:t>
            </a:r>
            <a:r>
              <a:rPr i="1" lang="en-US"/>
              <a:t>Veilonella</a:t>
            </a:r>
            <a:r>
              <a:rPr lang="en-US"/>
              <a:t>, </a:t>
            </a:r>
            <a:r>
              <a:rPr i="1" lang="en-US"/>
              <a:t>Haemophilus</a:t>
            </a:r>
            <a:r>
              <a:rPr lang="en-US"/>
              <a:t>, and </a:t>
            </a:r>
            <a:r>
              <a:rPr i="1" lang="en-US"/>
              <a:t>Neisseria</a:t>
            </a:r>
            <a:r>
              <a:rPr lang="en-US"/>
              <a:t> (Fig. </a:t>
            </a:r>
            <a:r>
              <a:rPr lang="en-US" u="sng">
                <a:solidFill>
                  <a:schemeClr val="hlink"/>
                </a:solidFill>
                <a:hlinkClick r:id="rId2"/>
              </a:rPr>
              <a:t>1e</a:t>
            </a:r>
            <a:r>
              <a:rPr lang="en-US"/>
              <a:t>). Previous studies have indicated that the healthy lung does not harbor a stable and specific microbiome, but rather a mixture of microbes from the upper respiratory tract and oral cavity [</a:t>
            </a:r>
            <a:r>
              <a:rPr lang="en-US" u="sng">
                <a:solidFill>
                  <a:schemeClr val="hlink"/>
                </a:solidFill>
                <a:hlinkClick r:id="rId3"/>
              </a:rPr>
              <a:t>21</a:t>
            </a:r>
            <a:r>
              <a:rPr lang="en-US"/>
              <a:t>–</a:t>
            </a:r>
            <a:r>
              <a:rPr lang="en-US" u="sng">
                <a:solidFill>
                  <a:schemeClr val="hlink"/>
                </a:solidFill>
                <a:hlinkClick r:id="rId4"/>
              </a:rPr>
              <a:t>24</a:t>
            </a:r>
            <a:r>
              <a:rPr lang="en-US"/>
              <a:t>]. In agreement, many of the microbes we identified in healthy subjects corresponded to known oral (and occasionally also gastrointestinal or vaginal) flora.</a:t>
            </a:r>
            <a:endParaRPr/>
          </a:p>
        </p:txBody>
      </p:sp>
      <p:sp>
        <p:nvSpPr>
          <p:cNvPr id="801" name="Google Shape;801;p6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2" name="Google Shape;112;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6" name="Shape 806"/>
        <p:cNvGrpSpPr/>
        <p:nvPr/>
      </p:nvGrpSpPr>
      <p:grpSpPr>
        <a:xfrm>
          <a:off x="0" y="0"/>
          <a:ext cx="0" cy="0"/>
          <a:chOff x="0" y="0"/>
          <a:chExt cx="0" cy="0"/>
        </a:xfrm>
      </p:grpSpPr>
      <p:sp>
        <p:nvSpPr>
          <p:cNvPr id="807" name="Google Shape;807;p6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08" name="Google Shape;808;p6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Chronic colonizers can adapt to their host environment to sustain themselves under varying selection pressures, such as antibiotic treatments or the presence of potentially competing co-infections. This is particularly problematic in the case of infections caused by antibiotic-resistant bacteria in CF patients. For example, a five-fold increase in MRSA infections has been observed in the past 15 years [</a:t>
            </a:r>
            <a:r>
              <a:rPr lang="en-US" u="sng">
                <a:solidFill>
                  <a:schemeClr val="hlink"/>
                </a:solidFill>
                <a:hlinkClick r:id="rId2"/>
              </a:rPr>
              <a:t>45</a:t>
            </a:r>
            <a:r>
              <a:rPr lang="en-US"/>
              <a:t>], and 18.1% of </a:t>
            </a:r>
            <a:r>
              <a:rPr i="1" lang="en-US"/>
              <a:t>P. aeruginosa</a:t>
            </a:r>
            <a:r>
              <a:rPr lang="en-US"/>
              <a:t> infections in a population of primarily young adult CF patients were reported to be MDR [</a:t>
            </a:r>
            <a:r>
              <a:rPr lang="en-US" u="sng">
                <a:solidFill>
                  <a:schemeClr val="hlink"/>
                </a:solidFill>
                <a:hlinkClick r:id="rId3"/>
              </a:rPr>
              <a:t>45</a:t>
            </a:r>
            <a:r>
              <a:rPr lang="en-US"/>
              <a:t>]. These pathogens acquire various resistance mechanisms to therapeutic agents including altered membrane permeability, efflux pumps, or induced enzymatic modifications. Isolates with identical resistance patterns sometimes exhibit different genetic modifications, indicating that these bacteria can use distinct strategies to respond to similar environmental pressures</a:t>
            </a:r>
            <a:endParaRPr/>
          </a:p>
        </p:txBody>
      </p:sp>
      <p:sp>
        <p:nvSpPr>
          <p:cNvPr id="809" name="Google Shape;809;p6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4" name="Shape 814"/>
        <p:cNvGrpSpPr/>
        <p:nvPr/>
      </p:nvGrpSpPr>
      <p:grpSpPr>
        <a:xfrm>
          <a:off x="0" y="0"/>
          <a:ext cx="0" cy="0"/>
          <a:chOff x="0" y="0"/>
          <a:chExt cx="0" cy="0"/>
        </a:xfrm>
      </p:grpSpPr>
      <p:sp>
        <p:nvSpPr>
          <p:cNvPr id="815" name="Google Shape;815;p6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16" name="Google Shape;816;p6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1" name="Shape 821"/>
        <p:cNvGrpSpPr/>
        <p:nvPr/>
      </p:nvGrpSpPr>
      <p:grpSpPr>
        <a:xfrm>
          <a:off x="0" y="0"/>
          <a:ext cx="0" cy="0"/>
          <a:chOff x="0" y="0"/>
          <a:chExt cx="0" cy="0"/>
        </a:xfrm>
      </p:grpSpPr>
      <p:sp>
        <p:nvSpPr>
          <p:cNvPr id="822" name="Google Shape;822;p6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23" name="Google Shape;823;p6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3" name="Shape 843"/>
        <p:cNvGrpSpPr/>
        <p:nvPr/>
      </p:nvGrpSpPr>
      <p:grpSpPr>
        <a:xfrm>
          <a:off x="0" y="0"/>
          <a:ext cx="0" cy="0"/>
          <a:chOff x="0" y="0"/>
          <a:chExt cx="0" cy="0"/>
        </a:xfrm>
      </p:grpSpPr>
      <p:sp>
        <p:nvSpPr>
          <p:cNvPr id="844" name="Google Shape;844;p7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45" name="Google Shape;845;p7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The One Health concept stresses the ecological relationships between human, animal, and environmental health. Much of the One Health literature to date has examined the transfer of pathogens from animals (e.g., emerging zoonoses) and the environment to humans. The recent rapid development of technology to perform high throughput DNA sequencing has expanded this view to include the study of entire microbial communities. Applying the One Health approach to the microbiome allows for consideration of both pathogenic and non-pathogenic microbial transfer between humans, animals, and the environment. We review recent research studies of such transmission, the molecular and statistical methods being used, and the implications of such microbiome relationships for human health. Our review identified evidence that the environmental microbiome as well as the microbiome of animals in close contact can affect both the human microbiome and human health outcomes. Such microbiome transfer can take place in the household as well as the workplace setting. Urbanization of built environments leads to changes in the environmental microbiome which could be a factor in human health. While affected by environmental exposures, the human microbiome also can modulate the response to environmental factors through effects on metabolic and immune function. Better understanding of these microbiome interactions between humans, animals, and the shared environment will require continued development of improved statistical and ecological modeling approaches. Such enhanced understanding could lead to innovative interventions to prevent and manage a variety of human health and disease states</a:t>
            </a:r>
            <a:endParaRPr/>
          </a:p>
        </p:txBody>
      </p:sp>
      <p:sp>
        <p:nvSpPr>
          <p:cNvPr id="846" name="Google Shape;846;p7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1" name="Shape 851"/>
        <p:cNvGrpSpPr/>
        <p:nvPr/>
      </p:nvGrpSpPr>
      <p:grpSpPr>
        <a:xfrm>
          <a:off x="0" y="0"/>
          <a:ext cx="0" cy="0"/>
          <a:chOff x="0" y="0"/>
          <a:chExt cx="0" cy="0"/>
        </a:xfrm>
      </p:grpSpPr>
      <p:sp>
        <p:nvSpPr>
          <p:cNvPr id="852" name="Google Shape;852;p7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53" name="Google Shape;853;p7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0" name="Google Shape;120;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8" name="Google Shape;128;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8" name="Google Shape;138;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So there are a lot of different questions and applications tied to better understanding the human microbiome. As an example</a:t>
            </a:r>
            <a:endParaRPr/>
          </a:p>
        </p:txBody>
      </p:sp>
      <p:sp>
        <p:nvSpPr>
          <p:cNvPr id="139" name="Google Shape;139;p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6" name="Google Shape;146;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DFU are a common complication of diabetes that severely affect a patient’s quality of life and often lead to lower limb amputation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5-year mortality for diabetic foot ulcers : 30.5%</a:t>
            </a:r>
            <a:endParaRPr/>
          </a:p>
          <a:p>
            <a:pPr indent="0" lvl="0" marL="0" rtl="0" algn="l">
              <a:spcBef>
                <a:spcPts val="0"/>
              </a:spcBef>
              <a:spcAft>
                <a:spcPts val="0"/>
              </a:spcAft>
              <a:buNone/>
            </a:pPr>
            <a:r>
              <a:t/>
            </a:r>
            <a:endParaRPr/>
          </a:p>
        </p:txBody>
      </p:sp>
      <p:sp>
        <p:nvSpPr>
          <p:cNvPr id="147" name="Google Shape;147;p1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73"/>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73"/>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 name="Google Shape;18;p7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7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7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2" name="Shape 72"/>
        <p:cNvGrpSpPr/>
        <p:nvPr/>
      </p:nvGrpSpPr>
      <p:grpSpPr>
        <a:xfrm>
          <a:off x="0" y="0"/>
          <a:ext cx="0" cy="0"/>
          <a:chOff x="0" y="0"/>
          <a:chExt cx="0" cy="0"/>
        </a:xfrm>
      </p:grpSpPr>
      <p:sp>
        <p:nvSpPr>
          <p:cNvPr id="73" name="Google Shape;73;p8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82"/>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 name="Google Shape;75;p8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8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8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83"/>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83"/>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 name="Google Shape;81;p8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8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8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1" name="Shape 21"/>
        <p:cNvGrpSpPr/>
        <p:nvPr/>
      </p:nvGrpSpPr>
      <p:grpSpPr>
        <a:xfrm>
          <a:off x="0" y="0"/>
          <a:ext cx="0" cy="0"/>
          <a:chOff x="0" y="0"/>
          <a:chExt cx="0" cy="0"/>
        </a:xfrm>
      </p:grpSpPr>
      <p:sp>
        <p:nvSpPr>
          <p:cNvPr id="22" name="Google Shape;22;p7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 name="Google Shape;23;p7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 name="Google Shape;24;p7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7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 name="Google Shape;27;p7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 name="Google Shape;28;p7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7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0" name="Shape 30"/>
        <p:cNvGrpSpPr/>
        <p:nvPr/>
      </p:nvGrpSpPr>
      <p:grpSpPr>
        <a:xfrm>
          <a:off x="0" y="0"/>
          <a:ext cx="0" cy="0"/>
          <a:chOff x="0" y="0"/>
          <a:chExt cx="0" cy="0"/>
        </a:xfrm>
      </p:grpSpPr>
      <p:sp>
        <p:nvSpPr>
          <p:cNvPr id="31" name="Google Shape;31;p76"/>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2" name="Google Shape;32;p76"/>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3" name="Google Shape;33;p7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 name="Google Shape;34;p7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7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6" name="Shape 36"/>
        <p:cNvGrpSpPr/>
        <p:nvPr/>
      </p:nvGrpSpPr>
      <p:grpSpPr>
        <a:xfrm>
          <a:off x="0" y="0"/>
          <a:ext cx="0" cy="0"/>
          <a:chOff x="0" y="0"/>
          <a:chExt cx="0" cy="0"/>
        </a:xfrm>
      </p:grpSpPr>
      <p:sp>
        <p:nvSpPr>
          <p:cNvPr id="37" name="Google Shape;37;p7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8" name="Google Shape;38;p77"/>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9" name="Google Shape;39;p7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 name="Google Shape;40;p7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 name="Google Shape;41;p7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2" name="Shape 42"/>
        <p:cNvGrpSpPr/>
        <p:nvPr/>
      </p:nvGrpSpPr>
      <p:grpSpPr>
        <a:xfrm>
          <a:off x="0" y="0"/>
          <a:ext cx="0" cy="0"/>
          <a:chOff x="0" y="0"/>
          <a:chExt cx="0" cy="0"/>
        </a:xfrm>
      </p:grpSpPr>
      <p:sp>
        <p:nvSpPr>
          <p:cNvPr id="43" name="Google Shape;43;p7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4" name="Google Shape;44;p78"/>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 name="Google Shape;45;p78"/>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 name="Google Shape;46;p7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7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7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9" name="Shape 49"/>
        <p:cNvGrpSpPr/>
        <p:nvPr/>
      </p:nvGrpSpPr>
      <p:grpSpPr>
        <a:xfrm>
          <a:off x="0" y="0"/>
          <a:ext cx="0" cy="0"/>
          <a:chOff x="0" y="0"/>
          <a:chExt cx="0" cy="0"/>
        </a:xfrm>
      </p:grpSpPr>
      <p:sp>
        <p:nvSpPr>
          <p:cNvPr id="50" name="Google Shape;50;p79"/>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79"/>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 name="Google Shape;52;p79"/>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 name="Google Shape;53;p79"/>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 name="Google Shape;54;p79"/>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5" name="Google Shape;55;p7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7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7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 name="Shape 58"/>
        <p:cNvGrpSpPr/>
        <p:nvPr/>
      </p:nvGrpSpPr>
      <p:grpSpPr>
        <a:xfrm>
          <a:off x="0" y="0"/>
          <a:ext cx="0" cy="0"/>
          <a:chOff x="0" y="0"/>
          <a:chExt cx="0" cy="0"/>
        </a:xfrm>
      </p:grpSpPr>
      <p:sp>
        <p:nvSpPr>
          <p:cNvPr id="59" name="Google Shape;59;p80"/>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80"/>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1" name="Google Shape;61;p80"/>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2" name="Google Shape;62;p8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8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8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 name="Shape 65"/>
        <p:cNvGrpSpPr/>
        <p:nvPr/>
      </p:nvGrpSpPr>
      <p:grpSpPr>
        <a:xfrm>
          <a:off x="0" y="0"/>
          <a:ext cx="0" cy="0"/>
          <a:chOff x="0" y="0"/>
          <a:chExt cx="0" cy="0"/>
        </a:xfrm>
      </p:grpSpPr>
      <p:sp>
        <p:nvSpPr>
          <p:cNvPr id="66" name="Google Shape;66;p81"/>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81"/>
          <p:cNvSpPr/>
          <p:nvPr>
            <p:ph idx="2" type="pic"/>
          </p:nvPr>
        </p:nvSpPr>
        <p:spPr>
          <a:xfrm>
            <a:off x="5183188" y="987425"/>
            <a:ext cx="6172200" cy="4873625"/>
          </a:xfrm>
          <a:prstGeom prst="rect">
            <a:avLst/>
          </a:prstGeom>
          <a:noFill/>
          <a:ln>
            <a:noFill/>
          </a:ln>
        </p:spPr>
      </p:sp>
      <p:sp>
        <p:nvSpPr>
          <p:cNvPr id="68" name="Google Shape;68;p81"/>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 name="Google Shape;69;p8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8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8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7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72"/>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7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7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7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6.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6.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6.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6.jpg"/><Relationship Id="rId4" Type="http://schemas.openxmlformats.org/officeDocument/2006/relationships/image" Target="../media/image5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6.jpg"/><Relationship Id="rId4" Type="http://schemas.openxmlformats.org/officeDocument/2006/relationships/image" Target="../media/image5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1.png"/><Relationship Id="rId4" Type="http://schemas.openxmlformats.org/officeDocument/2006/relationships/image" Target="../media/image12.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1.png"/><Relationship Id="rId4" Type="http://schemas.openxmlformats.org/officeDocument/2006/relationships/image" Target="../media/image12.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9.png"/><Relationship Id="rId4" Type="http://schemas.openxmlformats.org/officeDocument/2006/relationships/image" Target="../media/image14.png"/><Relationship Id="rId5" Type="http://schemas.openxmlformats.org/officeDocument/2006/relationships/image" Target="../media/image21.png"/><Relationship Id="rId6" Type="http://schemas.openxmlformats.org/officeDocument/2006/relationships/image" Target="../media/image1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9.png"/><Relationship Id="rId4" Type="http://schemas.openxmlformats.org/officeDocument/2006/relationships/image" Target="../media/image14.png"/><Relationship Id="rId5" Type="http://schemas.openxmlformats.org/officeDocument/2006/relationships/image" Target="../media/image21.png"/><Relationship Id="rId6" Type="http://schemas.openxmlformats.org/officeDocument/2006/relationships/image" Target="../media/image1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9.png"/><Relationship Id="rId4" Type="http://schemas.openxmlformats.org/officeDocument/2006/relationships/image" Target="../media/image14.png"/><Relationship Id="rId5" Type="http://schemas.openxmlformats.org/officeDocument/2006/relationships/image" Target="../media/image21.png"/><Relationship Id="rId6" Type="http://schemas.openxmlformats.org/officeDocument/2006/relationships/image" Target="../media/image1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2.jpg"/><Relationship Id="rId4" Type="http://schemas.openxmlformats.org/officeDocument/2006/relationships/image" Target="../media/image23.jpg"/><Relationship Id="rId5" Type="http://schemas.openxmlformats.org/officeDocument/2006/relationships/image" Target="../media/image15.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9.png"/><Relationship Id="rId4" Type="http://schemas.openxmlformats.org/officeDocument/2006/relationships/image" Target="../media/image27.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30.jpg"/><Relationship Id="rId4" Type="http://schemas.openxmlformats.org/officeDocument/2006/relationships/image" Target="../media/image27.jpg"/><Relationship Id="rId5" Type="http://schemas.openxmlformats.org/officeDocument/2006/relationships/image" Target="../media/image33.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8.png"/><Relationship Id="rId4" Type="http://schemas.openxmlformats.org/officeDocument/2006/relationships/image" Target="../media/image3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29.png"/><Relationship Id="rId4" Type="http://schemas.openxmlformats.org/officeDocument/2006/relationships/image" Target="../media/image27.jpg"/><Relationship Id="rId5" Type="http://schemas.openxmlformats.org/officeDocument/2006/relationships/image" Target="../media/image3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32.png"/><Relationship Id="rId4" Type="http://schemas.openxmlformats.org/officeDocument/2006/relationships/image" Target="../media/image38.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44.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3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46.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4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4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53.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49.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45.png"/><Relationship Id="rId4" Type="http://schemas.openxmlformats.org/officeDocument/2006/relationships/image" Target="../media/image4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55.jpg"/><Relationship Id="rId4" Type="http://schemas.openxmlformats.org/officeDocument/2006/relationships/image" Target="../media/image57.png"/><Relationship Id="rId5" Type="http://schemas.openxmlformats.org/officeDocument/2006/relationships/image" Target="../media/image47.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5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hyperlink" Target="https://doi.org/10.1038/nature06244" TargetMode="External"/><Relationship Id="rId4" Type="http://schemas.openxmlformats.org/officeDocument/2006/relationships/image" Target="../media/image4.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54.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51.jp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56.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50.jpg"/><Relationship Id="rId4" Type="http://schemas.openxmlformats.org/officeDocument/2006/relationships/hyperlink" Target="https://doi.org/10.3389/fpubh.2018.00235" TargetMode="Externa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hyperlink" Target="https://doi.org/10.1098/rsos.201805" TargetMode="External"/><Relationship Id="rId4" Type="http://schemas.openxmlformats.org/officeDocument/2006/relationships/hyperlink" Target="https://doi.org/10.1053/j.gastro.2020.12.004" TargetMode="External"/><Relationship Id="rId5" Type="http://schemas.openxmlformats.org/officeDocument/2006/relationships/hyperlink" Target="https://doi.org/10.1186/s40168-017-0234-1"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4.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6.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6.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dk1"/>
              </a:buClr>
              <a:buSzPts val="6000"/>
              <a:buFont typeface="Calibri"/>
              <a:buNone/>
            </a:pPr>
            <a:r>
              <a:rPr lang="en-US"/>
              <a:t>Microbial metagenomics</a:t>
            </a:r>
            <a:endParaRPr/>
          </a:p>
        </p:txBody>
      </p:sp>
      <p:sp>
        <p:nvSpPr>
          <p:cNvPr id="89" name="Google Shape;89;p1"/>
          <p:cNvSpPr txBox="1"/>
          <p:nvPr>
            <p:ph idx="1" type="subTitle"/>
          </p:nvPr>
        </p:nvSpPr>
        <p:spPr>
          <a:xfrm>
            <a:off x="1524000" y="3739824"/>
            <a:ext cx="9144000" cy="1655762"/>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chemeClr val="dk1"/>
              </a:buClr>
              <a:buSzPts val="2400"/>
              <a:buNone/>
            </a:pPr>
            <a:r>
              <a:rPr lang="en-US"/>
              <a:t>Alise Ponsero</a:t>
            </a:r>
            <a:endParaRPr/>
          </a:p>
          <a:p>
            <a:pPr indent="0" lvl="0" marL="0" rtl="0" algn="ctr">
              <a:lnSpc>
                <a:spcPct val="90000"/>
              </a:lnSpc>
              <a:spcBef>
                <a:spcPts val="1000"/>
              </a:spcBef>
              <a:spcAft>
                <a:spcPts val="0"/>
              </a:spcAft>
              <a:buClr>
                <a:schemeClr val="dk1"/>
              </a:buClr>
              <a:buSzPts val="2400"/>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12"/>
          <p:cNvSpPr txBox="1"/>
          <p:nvPr>
            <p:ph type="title"/>
          </p:nvPr>
        </p:nvSpPr>
        <p:spPr>
          <a:xfrm>
            <a:off x="0" y="0"/>
            <a:ext cx="121920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Why do we care about the human microbiome?</a:t>
            </a:r>
            <a:endParaRPr/>
          </a:p>
        </p:txBody>
      </p:sp>
      <p:pic>
        <p:nvPicPr>
          <p:cNvPr descr="Bacteria, Microbes and Viruses Icons | Icon set vector, Icon set, Science  icons" id="165" name="Google Shape;165;p12"/>
          <p:cNvPicPr preferRelativeResize="0"/>
          <p:nvPr/>
        </p:nvPicPr>
        <p:blipFill rotWithShape="1">
          <a:blip r:embed="rId3">
            <a:alphaModFix/>
          </a:blip>
          <a:srcRect b="75484" l="33929" r="49993" t="2151"/>
          <a:stretch/>
        </p:blipFill>
        <p:spPr>
          <a:xfrm>
            <a:off x="1847280" y="1445085"/>
            <a:ext cx="1431778" cy="1325563"/>
          </a:xfrm>
          <a:prstGeom prst="rect">
            <a:avLst/>
          </a:prstGeom>
          <a:noFill/>
          <a:ln>
            <a:noFill/>
          </a:ln>
        </p:spPr>
      </p:pic>
      <p:sp>
        <p:nvSpPr>
          <p:cNvPr id="166" name="Google Shape;166;p12"/>
          <p:cNvSpPr txBox="1"/>
          <p:nvPr/>
        </p:nvSpPr>
        <p:spPr>
          <a:xfrm>
            <a:off x="3465871" y="1492313"/>
            <a:ext cx="7728155"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Calibri"/>
                <a:ea typeface="Calibri"/>
                <a:cs typeface="Calibri"/>
                <a:sym typeface="Calibri"/>
              </a:rPr>
              <a:t>Detection of an infection </a:t>
            </a:r>
            <a:r>
              <a:rPr lang="en-US" sz="1800">
                <a:solidFill>
                  <a:schemeClr val="dk1"/>
                </a:solidFill>
                <a:latin typeface="Calibri"/>
                <a:ea typeface="Calibri"/>
                <a:cs typeface="Calibri"/>
                <a:sym typeface="Calibri"/>
              </a:rPr>
              <a:t>leading to disease state</a:t>
            </a:r>
            <a:endParaRPr/>
          </a:p>
          <a:p>
            <a:pPr indent="0" lvl="0" marL="0" marR="0" rtl="0" algn="l">
              <a:spcBef>
                <a:spcPts val="0"/>
              </a:spcBef>
              <a:spcAft>
                <a:spcPts val="0"/>
              </a:spcAft>
              <a:buNone/>
            </a:pPr>
            <a:r>
              <a:rPr b="1" lang="en-US" sz="1800">
                <a:solidFill>
                  <a:schemeClr val="dk1"/>
                </a:solidFill>
                <a:latin typeface="Calibri"/>
                <a:ea typeface="Calibri"/>
                <a:cs typeface="Calibri"/>
                <a:sym typeface="Calibri"/>
              </a:rPr>
              <a:t>Assessment of treatment </a:t>
            </a:r>
            <a:r>
              <a:rPr lang="en-US" sz="1800">
                <a:solidFill>
                  <a:schemeClr val="dk1"/>
                </a:solidFill>
                <a:latin typeface="Calibri"/>
                <a:ea typeface="Calibri"/>
                <a:cs typeface="Calibri"/>
                <a:sym typeface="Calibri"/>
              </a:rPr>
              <a:t>method efficiency</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e.g. Diabetic foot ulcer</a:t>
            </a:r>
            <a:endParaRPr/>
          </a:p>
        </p:txBody>
      </p:sp>
      <p:sp>
        <p:nvSpPr>
          <p:cNvPr id="167" name="Google Shape;167;p12"/>
          <p:cNvSpPr txBox="1"/>
          <p:nvPr/>
        </p:nvSpPr>
        <p:spPr>
          <a:xfrm>
            <a:off x="483055" y="4596791"/>
            <a:ext cx="1399821" cy="830997"/>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400">
                <a:solidFill>
                  <a:schemeClr val="dk1"/>
                </a:solidFill>
                <a:latin typeface="Calibri"/>
                <a:ea typeface="Calibri"/>
                <a:cs typeface="Calibri"/>
                <a:sym typeface="Calibri"/>
              </a:rPr>
              <a:t>Open wound</a:t>
            </a:r>
            <a:endParaRPr/>
          </a:p>
        </p:txBody>
      </p:sp>
      <p:sp>
        <p:nvSpPr>
          <p:cNvPr id="168" name="Google Shape;168;p12"/>
          <p:cNvSpPr txBox="1"/>
          <p:nvPr/>
        </p:nvSpPr>
        <p:spPr>
          <a:xfrm>
            <a:off x="3939095" y="4596791"/>
            <a:ext cx="1399821" cy="830997"/>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400">
                <a:solidFill>
                  <a:schemeClr val="dk1"/>
                </a:solidFill>
                <a:latin typeface="Calibri"/>
                <a:ea typeface="Calibri"/>
                <a:cs typeface="Calibri"/>
                <a:sym typeface="Calibri"/>
              </a:rPr>
              <a:t>infected wound</a:t>
            </a:r>
            <a:endParaRPr/>
          </a:p>
        </p:txBody>
      </p:sp>
      <p:cxnSp>
        <p:nvCxnSpPr>
          <p:cNvPr id="169" name="Google Shape;169;p12"/>
          <p:cNvCxnSpPr>
            <a:stCxn id="167" idx="3"/>
            <a:endCxn id="168" idx="1"/>
          </p:cNvCxnSpPr>
          <p:nvPr/>
        </p:nvCxnSpPr>
        <p:spPr>
          <a:xfrm>
            <a:off x="1882876" y="5012290"/>
            <a:ext cx="2056200" cy="0"/>
          </a:xfrm>
          <a:prstGeom prst="straightConnector1">
            <a:avLst/>
          </a:prstGeom>
          <a:noFill/>
          <a:ln cap="flat" cmpd="sng" w="9525">
            <a:solidFill>
              <a:schemeClr val="dk1"/>
            </a:solidFill>
            <a:prstDash val="solid"/>
            <a:miter lim="800000"/>
            <a:headEnd len="sm" w="sm" type="none"/>
            <a:tailEnd len="med" w="med" type="triangle"/>
          </a:ln>
        </p:spPr>
      </p:cxnSp>
      <p:pic>
        <p:nvPicPr>
          <p:cNvPr descr="Bacteria, Microbes and Viruses Icons | Icon set vector, Icon set, Science  icons" id="170" name="Google Shape;170;p12"/>
          <p:cNvPicPr preferRelativeResize="0"/>
          <p:nvPr/>
        </p:nvPicPr>
        <p:blipFill rotWithShape="1">
          <a:blip r:embed="rId3">
            <a:alphaModFix/>
          </a:blip>
          <a:srcRect b="75484" l="33929" r="49993" t="2151"/>
          <a:stretch/>
        </p:blipFill>
        <p:spPr>
          <a:xfrm>
            <a:off x="3939096" y="4090220"/>
            <a:ext cx="481128" cy="445436"/>
          </a:xfrm>
          <a:prstGeom prst="rect">
            <a:avLst/>
          </a:prstGeom>
          <a:noFill/>
          <a:ln>
            <a:noFill/>
          </a:ln>
        </p:spPr>
      </p:pic>
      <p:pic>
        <p:nvPicPr>
          <p:cNvPr descr="Bacteria, Microbes and Viruses Icons | Icon set vector, Icon set, Science  icons" id="171" name="Google Shape;171;p12"/>
          <p:cNvPicPr preferRelativeResize="0"/>
          <p:nvPr/>
        </p:nvPicPr>
        <p:blipFill rotWithShape="1">
          <a:blip r:embed="rId3">
            <a:alphaModFix/>
          </a:blip>
          <a:srcRect b="75484" l="33929" r="49993" t="2151"/>
          <a:stretch/>
        </p:blipFill>
        <p:spPr>
          <a:xfrm>
            <a:off x="4398441" y="4078819"/>
            <a:ext cx="481128" cy="445436"/>
          </a:xfrm>
          <a:prstGeom prst="rect">
            <a:avLst/>
          </a:prstGeom>
          <a:noFill/>
          <a:ln>
            <a:noFill/>
          </a:ln>
        </p:spPr>
      </p:pic>
      <p:sp>
        <p:nvSpPr>
          <p:cNvPr id="172" name="Google Shape;172;p12"/>
          <p:cNvSpPr txBox="1"/>
          <p:nvPr/>
        </p:nvSpPr>
        <p:spPr>
          <a:xfrm>
            <a:off x="2104398" y="4619875"/>
            <a:ext cx="1700391"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Contamination</a:t>
            </a:r>
            <a:endParaRPr/>
          </a:p>
        </p:txBody>
      </p:sp>
      <p:sp>
        <p:nvSpPr>
          <p:cNvPr id="173" name="Google Shape;173;p12"/>
          <p:cNvSpPr txBox="1"/>
          <p:nvPr/>
        </p:nvSpPr>
        <p:spPr>
          <a:xfrm>
            <a:off x="3757035" y="5986408"/>
            <a:ext cx="1763941"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Poor blood flow and healing</a:t>
            </a:r>
            <a:endParaRPr/>
          </a:p>
        </p:txBody>
      </p:sp>
      <p:pic>
        <p:nvPicPr>
          <p:cNvPr descr="Bacteria, Microbes and Viruses Icons | Icon set vector, Icon set, Science  icons" id="174" name="Google Shape;174;p12"/>
          <p:cNvPicPr preferRelativeResize="0"/>
          <p:nvPr/>
        </p:nvPicPr>
        <p:blipFill rotWithShape="1">
          <a:blip r:embed="rId3">
            <a:alphaModFix/>
          </a:blip>
          <a:srcRect b="75484" l="33929" r="49993" t="2151"/>
          <a:stretch/>
        </p:blipFill>
        <p:spPr>
          <a:xfrm>
            <a:off x="4857786" y="4087353"/>
            <a:ext cx="481128" cy="445436"/>
          </a:xfrm>
          <a:prstGeom prst="rect">
            <a:avLst/>
          </a:prstGeom>
          <a:noFill/>
          <a:ln>
            <a:noFill/>
          </a:ln>
        </p:spPr>
      </p:pic>
      <p:cxnSp>
        <p:nvCxnSpPr>
          <p:cNvPr id="175" name="Google Shape;175;p12"/>
          <p:cNvCxnSpPr>
            <a:endCxn id="168" idx="2"/>
          </p:cNvCxnSpPr>
          <p:nvPr/>
        </p:nvCxnSpPr>
        <p:spPr>
          <a:xfrm rot="10800000">
            <a:off x="4639006" y="5427788"/>
            <a:ext cx="0" cy="561600"/>
          </a:xfrm>
          <a:prstGeom prst="straightConnector1">
            <a:avLst/>
          </a:prstGeom>
          <a:noFill/>
          <a:ln cap="flat" cmpd="sng" w="9525">
            <a:solidFill>
              <a:schemeClr val="dk1"/>
            </a:solidFill>
            <a:prstDash val="solid"/>
            <a:miter lim="800000"/>
            <a:headEnd len="sm" w="sm" type="none"/>
            <a:tailEnd len="med" w="med" type="triangle"/>
          </a:ln>
        </p:spPr>
      </p:cxnSp>
      <p:cxnSp>
        <p:nvCxnSpPr>
          <p:cNvPr id="176" name="Google Shape;176;p12"/>
          <p:cNvCxnSpPr/>
          <p:nvPr/>
        </p:nvCxnSpPr>
        <p:spPr>
          <a:xfrm>
            <a:off x="5358446" y="4987519"/>
            <a:ext cx="2056219" cy="0"/>
          </a:xfrm>
          <a:prstGeom prst="straightConnector1">
            <a:avLst/>
          </a:prstGeom>
          <a:noFill/>
          <a:ln cap="flat" cmpd="sng" w="9525">
            <a:solidFill>
              <a:schemeClr val="dk1"/>
            </a:solidFill>
            <a:prstDash val="solid"/>
            <a:miter lim="800000"/>
            <a:headEnd len="sm" w="sm" type="none"/>
            <a:tailEnd len="med" w="med" type="triangle"/>
          </a:ln>
        </p:spPr>
      </p:cxnSp>
      <p:sp>
        <p:nvSpPr>
          <p:cNvPr id="177" name="Google Shape;177;p12"/>
          <p:cNvSpPr txBox="1"/>
          <p:nvPr/>
        </p:nvSpPr>
        <p:spPr>
          <a:xfrm>
            <a:off x="5520976" y="4658693"/>
            <a:ext cx="2056212"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Colonization and </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Biofilm formation</a:t>
            </a:r>
            <a:endParaRPr/>
          </a:p>
        </p:txBody>
      </p:sp>
      <p:sp>
        <p:nvSpPr>
          <p:cNvPr id="178" name="Google Shape;178;p12"/>
          <p:cNvSpPr txBox="1"/>
          <p:nvPr/>
        </p:nvSpPr>
        <p:spPr>
          <a:xfrm>
            <a:off x="7434196" y="4566359"/>
            <a:ext cx="1379148" cy="830997"/>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400">
                <a:solidFill>
                  <a:schemeClr val="dk1"/>
                </a:solidFill>
                <a:latin typeface="Calibri"/>
                <a:ea typeface="Calibri"/>
                <a:cs typeface="Calibri"/>
                <a:sym typeface="Calibri"/>
              </a:rPr>
              <a:t>chronic wound</a:t>
            </a:r>
            <a:endParaRPr/>
          </a:p>
        </p:txBody>
      </p:sp>
      <p:pic>
        <p:nvPicPr>
          <p:cNvPr descr="Bacteria, Microbes and Viruses Icons | Icon set vector, Icon set, Science  icons" id="179" name="Google Shape;179;p12"/>
          <p:cNvPicPr preferRelativeResize="0"/>
          <p:nvPr/>
        </p:nvPicPr>
        <p:blipFill rotWithShape="1">
          <a:blip r:embed="rId3">
            <a:alphaModFix/>
          </a:blip>
          <a:srcRect b="75484" l="33929" r="49993" t="2151"/>
          <a:stretch/>
        </p:blipFill>
        <p:spPr>
          <a:xfrm>
            <a:off x="7432741" y="4098754"/>
            <a:ext cx="481128" cy="445436"/>
          </a:xfrm>
          <a:prstGeom prst="rect">
            <a:avLst/>
          </a:prstGeom>
          <a:noFill/>
          <a:ln>
            <a:noFill/>
          </a:ln>
        </p:spPr>
      </p:pic>
      <p:pic>
        <p:nvPicPr>
          <p:cNvPr descr="Bacteria, Microbes and Viruses Icons | Icon set vector, Icon set, Science  icons" id="180" name="Google Shape;180;p12"/>
          <p:cNvPicPr preferRelativeResize="0"/>
          <p:nvPr/>
        </p:nvPicPr>
        <p:blipFill rotWithShape="1">
          <a:blip r:embed="rId3">
            <a:alphaModFix/>
          </a:blip>
          <a:srcRect b="75484" l="33929" r="49993" t="2151"/>
          <a:stretch/>
        </p:blipFill>
        <p:spPr>
          <a:xfrm>
            <a:off x="7892086" y="4087353"/>
            <a:ext cx="481128" cy="445436"/>
          </a:xfrm>
          <a:prstGeom prst="rect">
            <a:avLst/>
          </a:prstGeom>
          <a:noFill/>
          <a:ln>
            <a:noFill/>
          </a:ln>
        </p:spPr>
      </p:pic>
      <p:pic>
        <p:nvPicPr>
          <p:cNvPr descr="Bacteria, Microbes and Viruses Icons | Icon set vector, Icon set, Science  icons" id="181" name="Google Shape;181;p12"/>
          <p:cNvPicPr preferRelativeResize="0"/>
          <p:nvPr/>
        </p:nvPicPr>
        <p:blipFill rotWithShape="1">
          <a:blip r:embed="rId3">
            <a:alphaModFix/>
          </a:blip>
          <a:srcRect b="75484" l="33929" r="49993" t="2151"/>
          <a:stretch/>
        </p:blipFill>
        <p:spPr>
          <a:xfrm>
            <a:off x="8351431" y="4095887"/>
            <a:ext cx="481128" cy="445436"/>
          </a:xfrm>
          <a:prstGeom prst="rect">
            <a:avLst/>
          </a:prstGeom>
          <a:noFill/>
          <a:ln>
            <a:noFill/>
          </a:ln>
        </p:spPr>
      </p:pic>
      <p:pic>
        <p:nvPicPr>
          <p:cNvPr descr="Bacteria, Microbes and Viruses Icons | Icon set vector, Icon set, Science  icons" id="182" name="Google Shape;182;p12"/>
          <p:cNvPicPr preferRelativeResize="0"/>
          <p:nvPr/>
        </p:nvPicPr>
        <p:blipFill rotWithShape="1">
          <a:blip r:embed="rId3">
            <a:alphaModFix/>
          </a:blip>
          <a:srcRect b="75484" l="33929" r="49993" t="2151"/>
          <a:stretch/>
        </p:blipFill>
        <p:spPr>
          <a:xfrm>
            <a:off x="7462754" y="3670453"/>
            <a:ext cx="481128" cy="445436"/>
          </a:xfrm>
          <a:prstGeom prst="rect">
            <a:avLst/>
          </a:prstGeom>
          <a:noFill/>
          <a:ln>
            <a:noFill/>
          </a:ln>
        </p:spPr>
      </p:pic>
      <p:pic>
        <p:nvPicPr>
          <p:cNvPr descr="Bacteria, Microbes and Viruses Icons | Icon set vector, Icon set, Science  icons" id="183" name="Google Shape;183;p12"/>
          <p:cNvPicPr preferRelativeResize="0"/>
          <p:nvPr/>
        </p:nvPicPr>
        <p:blipFill rotWithShape="1">
          <a:blip r:embed="rId3">
            <a:alphaModFix/>
          </a:blip>
          <a:srcRect b="75484" l="33929" r="49993" t="2151"/>
          <a:stretch/>
        </p:blipFill>
        <p:spPr>
          <a:xfrm>
            <a:off x="7922099" y="3659052"/>
            <a:ext cx="481128" cy="445436"/>
          </a:xfrm>
          <a:prstGeom prst="rect">
            <a:avLst/>
          </a:prstGeom>
          <a:noFill/>
          <a:ln>
            <a:noFill/>
          </a:ln>
        </p:spPr>
      </p:pic>
      <p:pic>
        <p:nvPicPr>
          <p:cNvPr descr="Bacteria, Microbes and Viruses Icons | Icon set vector, Icon set, Science  icons" id="184" name="Google Shape;184;p12"/>
          <p:cNvPicPr preferRelativeResize="0"/>
          <p:nvPr/>
        </p:nvPicPr>
        <p:blipFill rotWithShape="1">
          <a:blip r:embed="rId3">
            <a:alphaModFix/>
          </a:blip>
          <a:srcRect b="75484" l="33929" r="49993" t="2151"/>
          <a:stretch/>
        </p:blipFill>
        <p:spPr>
          <a:xfrm>
            <a:off x="8381444" y="3667586"/>
            <a:ext cx="481128" cy="445436"/>
          </a:xfrm>
          <a:prstGeom prst="rect">
            <a:avLst/>
          </a:prstGeom>
          <a:noFill/>
          <a:ln>
            <a:noFill/>
          </a:ln>
        </p:spPr>
      </p:pic>
      <p:sp>
        <p:nvSpPr>
          <p:cNvPr id="185" name="Google Shape;185;p12"/>
          <p:cNvSpPr/>
          <p:nvPr/>
        </p:nvSpPr>
        <p:spPr>
          <a:xfrm flipH="1">
            <a:off x="8368303" y="2884791"/>
            <a:ext cx="663678" cy="988412"/>
          </a:xfrm>
          <a:prstGeom prst="lightningBolt">
            <a:avLst/>
          </a:prstGeom>
          <a:solidFill>
            <a:srgbClr val="C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6" name="Google Shape;186;p12"/>
          <p:cNvSpPr txBox="1"/>
          <p:nvPr/>
        </p:nvSpPr>
        <p:spPr>
          <a:xfrm>
            <a:off x="9130244" y="2608552"/>
            <a:ext cx="2563994"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Debridement treatment</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Antibiotherapy</a:t>
            </a:r>
            <a:endParaRPr sz="1800">
              <a:solidFill>
                <a:schemeClr val="dk1"/>
              </a:solidFill>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13"/>
          <p:cNvSpPr txBox="1"/>
          <p:nvPr>
            <p:ph type="title"/>
          </p:nvPr>
        </p:nvSpPr>
        <p:spPr>
          <a:xfrm>
            <a:off x="0" y="0"/>
            <a:ext cx="121920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Why do we care about the human microbiome?</a:t>
            </a:r>
            <a:endParaRPr/>
          </a:p>
        </p:txBody>
      </p:sp>
      <p:pic>
        <p:nvPicPr>
          <p:cNvPr descr="Bacteria, Microbes and Viruses Icons | Icon set vector, Icon set, Science  icons" id="193" name="Google Shape;193;p13"/>
          <p:cNvPicPr preferRelativeResize="0"/>
          <p:nvPr/>
        </p:nvPicPr>
        <p:blipFill rotWithShape="1">
          <a:blip r:embed="rId3">
            <a:alphaModFix/>
          </a:blip>
          <a:srcRect b="75484" l="33929" r="49993" t="2151"/>
          <a:stretch/>
        </p:blipFill>
        <p:spPr>
          <a:xfrm>
            <a:off x="1847280" y="1445085"/>
            <a:ext cx="1431778" cy="1325563"/>
          </a:xfrm>
          <a:prstGeom prst="rect">
            <a:avLst/>
          </a:prstGeom>
          <a:noFill/>
          <a:ln>
            <a:noFill/>
          </a:ln>
        </p:spPr>
      </p:pic>
      <p:sp>
        <p:nvSpPr>
          <p:cNvPr id="194" name="Google Shape;194;p13"/>
          <p:cNvSpPr txBox="1"/>
          <p:nvPr/>
        </p:nvSpPr>
        <p:spPr>
          <a:xfrm>
            <a:off x="3465871" y="1492313"/>
            <a:ext cx="7728155"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Calibri"/>
                <a:ea typeface="Calibri"/>
                <a:cs typeface="Calibri"/>
                <a:sym typeface="Calibri"/>
              </a:rPr>
              <a:t>Detection of an infection </a:t>
            </a:r>
            <a:r>
              <a:rPr lang="en-US" sz="1800">
                <a:solidFill>
                  <a:schemeClr val="dk1"/>
                </a:solidFill>
                <a:latin typeface="Calibri"/>
                <a:ea typeface="Calibri"/>
                <a:cs typeface="Calibri"/>
                <a:sym typeface="Calibri"/>
              </a:rPr>
              <a:t>leading to disease state</a:t>
            </a:r>
            <a:endParaRPr/>
          </a:p>
          <a:p>
            <a:pPr indent="0" lvl="0" marL="0" marR="0" rtl="0" algn="l">
              <a:spcBef>
                <a:spcPts val="0"/>
              </a:spcBef>
              <a:spcAft>
                <a:spcPts val="0"/>
              </a:spcAft>
              <a:buNone/>
            </a:pPr>
            <a:r>
              <a:rPr b="1" lang="en-US" sz="1800">
                <a:solidFill>
                  <a:schemeClr val="dk1"/>
                </a:solidFill>
                <a:latin typeface="Calibri"/>
                <a:ea typeface="Calibri"/>
                <a:cs typeface="Calibri"/>
                <a:sym typeface="Calibri"/>
              </a:rPr>
              <a:t>Assessment of treatment </a:t>
            </a:r>
            <a:r>
              <a:rPr lang="en-US" sz="1800">
                <a:solidFill>
                  <a:schemeClr val="dk1"/>
                </a:solidFill>
                <a:latin typeface="Calibri"/>
                <a:ea typeface="Calibri"/>
                <a:cs typeface="Calibri"/>
                <a:sym typeface="Calibri"/>
              </a:rPr>
              <a:t>method efficiency</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e.g. Diabetic foot ulcer</a:t>
            </a:r>
            <a:endParaRPr/>
          </a:p>
        </p:txBody>
      </p:sp>
      <p:sp>
        <p:nvSpPr>
          <p:cNvPr id="195" name="Google Shape;195;p13"/>
          <p:cNvSpPr txBox="1"/>
          <p:nvPr/>
        </p:nvSpPr>
        <p:spPr>
          <a:xfrm>
            <a:off x="7434196" y="4566359"/>
            <a:ext cx="1379148" cy="830997"/>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400">
                <a:solidFill>
                  <a:schemeClr val="dk1"/>
                </a:solidFill>
                <a:latin typeface="Calibri"/>
                <a:ea typeface="Calibri"/>
                <a:cs typeface="Calibri"/>
                <a:sym typeface="Calibri"/>
              </a:rPr>
              <a:t>chronic wound</a:t>
            </a:r>
            <a:endParaRPr/>
          </a:p>
        </p:txBody>
      </p:sp>
      <p:pic>
        <p:nvPicPr>
          <p:cNvPr descr="Bacteria, Microbes and Viruses Icons | Icon set vector, Icon set, Science  icons" id="196" name="Google Shape;196;p13"/>
          <p:cNvPicPr preferRelativeResize="0"/>
          <p:nvPr/>
        </p:nvPicPr>
        <p:blipFill rotWithShape="1">
          <a:blip r:embed="rId3">
            <a:alphaModFix/>
          </a:blip>
          <a:srcRect b="75484" l="33929" r="49993" t="2151"/>
          <a:stretch/>
        </p:blipFill>
        <p:spPr>
          <a:xfrm>
            <a:off x="7432741" y="4098754"/>
            <a:ext cx="481128" cy="445436"/>
          </a:xfrm>
          <a:prstGeom prst="rect">
            <a:avLst/>
          </a:prstGeom>
          <a:noFill/>
          <a:ln>
            <a:noFill/>
          </a:ln>
        </p:spPr>
      </p:pic>
      <p:pic>
        <p:nvPicPr>
          <p:cNvPr descr="Bacteria, Microbes and Viruses Icons | Icon set vector, Icon set, Science  icons" id="197" name="Google Shape;197;p13"/>
          <p:cNvPicPr preferRelativeResize="0"/>
          <p:nvPr/>
        </p:nvPicPr>
        <p:blipFill rotWithShape="1">
          <a:blip r:embed="rId3">
            <a:alphaModFix/>
          </a:blip>
          <a:srcRect b="75484" l="33929" r="49993" t="2151"/>
          <a:stretch/>
        </p:blipFill>
        <p:spPr>
          <a:xfrm>
            <a:off x="7892086" y="4087353"/>
            <a:ext cx="481128" cy="445436"/>
          </a:xfrm>
          <a:prstGeom prst="rect">
            <a:avLst/>
          </a:prstGeom>
          <a:noFill/>
          <a:ln>
            <a:noFill/>
          </a:ln>
        </p:spPr>
      </p:pic>
      <p:pic>
        <p:nvPicPr>
          <p:cNvPr descr="Bacteria, Microbes and Viruses Icons | Icon set vector, Icon set, Science  icons" id="198" name="Google Shape;198;p13"/>
          <p:cNvPicPr preferRelativeResize="0"/>
          <p:nvPr/>
        </p:nvPicPr>
        <p:blipFill rotWithShape="1">
          <a:blip r:embed="rId3">
            <a:alphaModFix/>
          </a:blip>
          <a:srcRect b="75484" l="33929" r="49993" t="2151"/>
          <a:stretch/>
        </p:blipFill>
        <p:spPr>
          <a:xfrm>
            <a:off x="8351431" y="4095887"/>
            <a:ext cx="481128" cy="445436"/>
          </a:xfrm>
          <a:prstGeom prst="rect">
            <a:avLst/>
          </a:prstGeom>
          <a:noFill/>
          <a:ln>
            <a:noFill/>
          </a:ln>
        </p:spPr>
      </p:pic>
      <p:pic>
        <p:nvPicPr>
          <p:cNvPr descr="Bacteria, Microbes and Viruses Icons | Icon set vector, Icon set, Science  icons" id="199" name="Google Shape;199;p13"/>
          <p:cNvPicPr preferRelativeResize="0"/>
          <p:nvPr/>
        </p:nvPicPr>
        <p:blipFill rotWithShape="1">
          <a:blip r:embed="rId3">
            <a:alphaModFix/>
          </a:blip>
          <a:srcRect b="75484" l="33929" r="49993" t="2151"/>
          <a:stretch/>
        </p:blipFill>
        <p:spPr>
          <a:xfrm>
            <a:off x="7462754" y="3670453"/>
            <a:ext cx="481128" cy="445436"/>
          </a:xfrm>
          <a:prstGeom prst="rect">
            <a:avLst/>
          </a:prstGeom>
          <a:noFill/>
          <a:ln>
            <a:noFill/>
          </a:ln>
        </p:spPr>
      </p:pic>
      <p:pic>
        <p:nvPicPr>
          <p:cNvPr descr="Bacteria, Microbes and Viruses Icons | Icon set vector, Icon set, Science  icons" id="200" name="Google Shape;200;p13"/>
          <p:cNvPicPr preferRelativeResize="0"/>
          <p:nvPr/>
        </p:nvPicPr>
        <p:blipFill rotWithShape="1">
          <a:blip r:embed="rId3">
            <a:alphaModFix/>
          </a:blip>
          <a:srcRect b="75484" l="33929" r="49993" t="2151"/>
          <a:stretch/>
        </p:blipFill>
        <p:spPr>
          <a:xfrm>
            <a:off x="7922099" y="3659052"/>
            <a:ext cx="481128" cy="445436"/>
          </a:xfrm>
          <a:prstGeom prst="rect">
            <a:avLst/>
          </a:prstGeom>
          <a:noFill/>
          <a:ln>
            <a:noFill/>
          </a:ln>
        </p:spPr>
      </p:pic>
      <p:pic>
        <p:nvPicPr>
          <p:cNvPr descr="Bacteria, Microbes and Viruses Icons | Icon set vector, Icon set, Science  icons" id="201" name="Google Shape;201;p13"/>
          <p:cNvPicPr preferRelativeResize="0"/>
          <p:nvPr/>
        </p:nvPicPr>
        <p:blipFill rotWithShape="1">
          <a:blip r:embed="rId3">
            <a:alphaModFix/>
          </a:blip>
          <a:srcRect b="75484" l="33929" r="49993" t="2151"/>
          <a:stretch/>
        </p:blipFill>
        <p:spPr>
          <a:xfrm>
            <a:off x="8381444" y="3667586"/>
            <a:ext cx="481128" cy="445436"/>
          </a:xfrm>
          <a:prstGeom prst="rect">
            <a:avLst/>
          </a:prstGeom>
          <a:noFill/>
          <a:ln>
            <a:noFill/>
          </a:ln>
        </p:spPr>
      </p:pic>
      <p:sp>
        <p:nvSpPr>
          <p:cNvPr id="202" name="Google Shape;202;p13"/>
          <p:cNvSpPr/>
          <p:nvPr/>
        </p:nvSpPr>
        <p:spPr>
          <a:xfrm flipH="1">
            <a:off x="8368303" y="2884791"/>
            <a:ext cx="663678" cy="988412"/>
          </a:xfrm>
          <a:prstGeom prst="lightningBolt">
            <a:avLst/>
          </a:prstGeom>
          <a:solidFill>
            <a:srgbClr val="C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3" name="Google Shape;203;p13"/>
          <p:cNvSpPr txBox="1"/>
          <p:nvPr/>
        </p:nvSpPr>
        <p:spPr>
          <a:xfrm>
            <a:off x="9130244" y="2608552"/>
            <a:ext cx="2563994"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Debridement treatment</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Antibiotherapy</a:t>
            </a:r>
            <a:endParaRPr sz="1800">
              <a:solidFill>
                <a:schemeClr val="dk1"/>
              </a:solidFill>
              <a:latin typeface="Calibri"/>
              <a:ea typeface="Calibri"/>
              <a:cs typeface="Calibri"/>
              <a:sym typeface="Calibri"/>
            </a:endParaRPr>
          </a:p>
        </p:txBody>
      </p:sp>
      <p:cxnSp>
        <p:nvCxnSpPr>
          <p:cNvPr id="204" name="Google Shape;204;p13"/>
          <p:cNvCxnSpPr>
            <a:stCxn id="195" idx="3"/>
            <a:endCxn id="205" idx="1"/>
          </p:cNvCxnSpPr>
          <p:nvPr/>
        </p:nvCxnSpPr>
        <p:spPr>
          <a:xfrm flipH="1" rot="10800000">
            <a:off x="8813344" y="4259158"/>
            <a:ext cx="873600" cy="722700"/>
          </a:xfrm>
          <a:prstGeom prst="straightConnector1">
            <a:avLst/>
          </a:prstGeom>
          <a:noFill/>
          <a:ln cap="flat" cmpd="sng" w="9525">
            <a:solidFill>
              <a:schemeClr val="dk1"/>
            </a:solidFill>
            <a:prstDash val="solid"/>
            <a:miter lim="800000"/>
            <a:headEnd len="sm" w="sm" type="none"/>
            <a:tailEnd len="med" w="med" type="triangle"/>
          </a:ln>
        </p:spPr>
      </p:cxnSp>
      <p:cxnSp>
        <p:nvCxnSpPr>
          <p:cNvPr id="206" name="Google Shape;206;p13"/>
          <p:cNvCxnSpPr>
            <a:stCxn id="195" idx="3"/>
            <a:endCxn id="207" idx="1"/>
          </p:cNvCxnSpPr>
          <p:nvPr/>
        </p:nvCxnSpPr>
        <p:spPr>
          <a:xfrm>
            <a:off x="8813344" y="4981858"/>
            <a:ext cx="842100" cy="591900"/>
          </a:xfrm>
          <a:prstGeom prst="straightConnector1">
            <a:avLst/>
          </a:prstGeom>
          <a:noFill/>
          <a:ln cap="flat" cmpd="sng" w="9525">
            <a:solidFill>
              <a:schemeClr val="dk1"/>
            </a:solidFill>
            <a:prstDash val="solid"/>
            <a:miter lim="800000"/>
            <a:headEnd len="sm" w="sm" type="none"/>
            <a:tailEnd len="med" w="med" type="triangle"/>
          </a:ln>
        </p:spPr>
      </p:cxnSp>
      <p:sp>
        <p:nvSpPr>
          <p:cNvPr id="205" name="Google Shape;205;p13"/>
          <p:cNvSpPr txBox="1"/>
          <p:nvPr/>
        </p:nvSpPr>
        <p:spPr>
          <a:xfrm>
            <a:off x="9687025" y="3843801"/>
            <a:ext cx="1808545" cy="830997"/>
          </a:xfrm>
          <a:prstGeom prst="rect">
            <a:avLst/>
          </a:prstGeom>
          <a:solidFill>
            <a:schemeClr val="accent6"/>
          </a:solidFill>
          <a:ln cap="flat" cmpd="sng" w="12700">
            <a:solidFill>
              <a:srgbClr val="517E33"/>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400">
                <a:solidFill>
                  <a:schemeClr val="lt1"/>
                </a:solidFill>
                <a:latin typeface="Calibri"/>
                <a:ea typeface="Calibri"/>
                <a:cs typeface="Calibri"/>
                <a:sym typeface="Calibri"/>
              </a:rPr>
              <a:t>Healed</a:t>
            </a:r>
            <a:endParaRPr/>
          </a:p>
          <a:p>
            <a:pPr indent="0" lvl="0" marL="0" marR="0" rtl="0" algn="ctr">
              <a:spcBef>
                <a:spcPts val="0"/>
              </a:spcBef>
              <a:spcAft>
                <a:spcPts val="0"/>
              </a:spcAft>
              <a:buNone/>
            </a:pPr>
            <a:r>
              <a:rPr lang="en-US" sz="2400">
                <a:solidFill>
                  <a:schemeClr val="lt1"/>
                </a:solidFill>
                <a:latin typeface="Calibri"/>
                <a:ea typeface="Calibri"/>
                <a:cs typeface="Calibri"/>
                <a:sym typeface="Calibri"/>
              </a:rPr>
              <a:t>wound</a:t>
            </a:r>
            <a:endParaRPr/>
          </a:p>
        </p:txBody>
      </p:sp>
      <p:sp>
        <p:nvSpPr>
          <p:cNvPr id="207" name="Google Shape;207;p13"/>
          <p:cNvSpPr txBox="1"/>
          <p:nvPr/>
        </p:nvSpPr>
        <p:spPr>
          <a:xfrm>
            <a:off x="9655573" y="5158340"/>
            <a:ext cx="1808545" cy="830997"/>
          </a:xfrm>
          <a:prstGeom prst="rect">
            <a:avLst/>
          </a:prstGeom>
          <a:solidFill>
            <a:srgbClr val="C00000"/>
          </a:solidFill>
          <a:ln cap="flat" cmpd="sng" w="12700">
            <a:solidFill>
              <a:srgbClr val="517E33"/>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400">
                <a:solidFill>
                  <a:schemeClr val="lt1"/>
                </a:solidFill>
                <a:latin typeface="Calibri"/>
                <a:ea typeface="Calibri"/>
                <a:cs typeface="Calibri"/>
                <a:sym typeface="Calibri"/>
              </a:rPr>
              <a:t>Limb Amputation</a:t>
            </a:r>
            <a:endParaRPr/>
          </a:p>
        </p:txBody>
      </p:sp>
      <p:sp>
        <p:nvSpPr>
          <p:cNvPr id="208" name="Google Shape;208;p13"/>
          <p:cNvSpPr txBox="1"/>
          <p:nvPr/>
        </p:nvSpPr>
        <p:spPr>
          <a:xfrm>
            <a:off x="245795" y="4172065"/>
            <a:ext cx="6440152" cy="1938992"/>
          </a:xfrm>
          <a:prstGeom prst="rect">
            <a:avLst/>
          </a:prstGeom>
          <a:solidFill>
            <a:srgbClr val="AEABAB"/>
          </a:solidFill>
          <a:ln cap="flat" cmpd="sng" w="19050">
            <a:solidFill>
              <a:schemeClr val="lt1"/>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lt1"/>
                </a:solidFill>
                <a:latin typeface="Calibri"/>
                <a:ea typeface="Calibri"/>
                <a:cs typeface="Calibri"/>
                <a:sym typeface="Calibri"/>
              </a:rPr>
              <a:t>What are the microbiological factors  that are associated to poor outcomes?</a:t>
            </a:r>
            <a:endParaRPr/>
          </a:p>
          <a:p>
            <a:pPr indent="0" lvl="0" marL="0" marR="0" rtl="0" algn="l">
              <a:spcBef>
                <a:spcPts val="0"/>
              </a:spcBef>
              <a:spcAft>
                <a:spcPts val="0"/>
              </a:spcAft>
              <a:buNone/>
            </a:pPr>
            <a:r>
              <a:t/>
            </a:r>
            <a:endParaRPr b="1" sz="2000">
              <a:solidFill>
                <a:schemeClr val="lt1"/>
              </a:solidFill>
              <a:latin typeface="Calibri"/>
              <a:ea typeface="Calibri"/>
              <a:cs typeface="Calibri"/>
              <a:sym typeface="Calibri"/>
            </a:endParaRPr>
          </a:p>
          <a:p>
            <a:pPr indent="0" lvl="0" marL="0" marR="0" rtl="0" algn="l">
              <a:spcBef>
                <a:spcPts val="0"/>
              </a:spcBef>
              <a:spcAft>
                <a:spcPts val="0"/>
              </a:spcAft>
              <a:buNone/>
            </a:pPr>
            <a:r>
              <a:rPr b="1" lang="en-US" sz="2000">
                <a:solidFill>
                  <a:schemeClr val="lt1"/>
                </a:solidFill>
                <a:latin typeface="Calibri"/>
                <a:ea typeface="Calibri"/>
                <a:cs typeface="Calibri"/>
                <a:sym typeface="Calibri"/>
              </a:rPr>
              <a:t>How does the wound microbiota change during treatment? What type of community changes are associated to wound healing?</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14"/>
          <p:cNvSpPr txBox="1"/>
          <p:nvPr>
            <p:ph type="title"/>
          </p:nvPr>
        </p:nvSpPr>
        <p:spPr>
          <a:xfrm>
            <a:off x="0" y="0"/>
            <a:ext cx="121920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Why do we care about the human microbiome?</a:t>
            </a:r>
            <a:endParaRPr/>
          </a:p>
        </p:txBody>
      </p:sp>
      <p:pic>
        <p:nvPicPr>
          <p:cNvPr descr="Bacteria, Microbes and Viruses Icons | Icon set vector, Icon set, Science  icons" id="215" name="Google Shape;215;p14"/>
          <p:cNvPicPr preferRelativeResize="0"/>
          <p:nvPr/>
        </p:nvPicPr>
        <p:blipFill rotWithShape="1">
          <a:blip r:embed="rId3">
            <a:alphaModFix/>
          </a:blip>
          <a:srcRect b="3399" l="18859" r="65063" t="74236"/>
          <a:stretch/>
        </p:blipFill>
        <p:spPr>
          <a:xfrm>
            <a:off x="1891525" y="1325563"/>
            <a:ext cx="1431778" cy="1325563"/>
          </a:xfrm>
          <a:prstGeom prst="rect">
            <a:avLst/>
          </a:prstGeom>
          <a:noFill/>
          <a:ln>
            <a:noFill/>
          </a:ln>
        </p:spPr>
      </p:pic>
      <p:sp>
        <p:nvSpPr>
          <p:cNvPr id="216" name="Google Shape;216;p14"/>
          <p:cNvSpPr txBox="1"/>
          <p:nvPr/>
        </p:nvSpPr>
        <p:spPr>
          <a:xfrm>
            <a:off x="3510115" y="1526679"/>
            <a:ext cx="7728155"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Calibri"/>
                <a:ea typeface="Calibri"/>
                <a:cs typeface="Calibri"/>
                <a:sym typeface="Calibri"/>
              </a:rPr>
              <a:t>Novel biomarker of diseases</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e.g. Colo-Rectal Cancer</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15"/>
          <p:cNvSpPr txBox="1"/>
          <p:nvPr>
            <p:ph type="title"/>
          </p:nvPr>
        </p:nvSpPr>
        <p:spPr>
          <a:xfrm>
            <a:off x="0" y="0"/>
            <a:ext cx="121920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Why do we care about the human microbiome?</a:t>
            </a:r>
            <a:endParaRPr/>
          </a:p>
        </p:txBody>
      </p:sp>
      <p:pic>
        <p:nvPicPr>
          <p:cNvPr descr="Bacteria, Microbes and Viruses Icons | Icon set vector, Icon set, Science  icons" id="223" name="Google Shape;223;p15"/>
          <p:cNvPicPr preferRelativeResize="0"/>
          <p:nvPr/>
        </p:nvPicPr>
        <p:blipFill rotWithShape="1">
          <a:blip r:embed="rId3">
            <a:alphaModFix/>
          </a:blip>
          <a:srcRect b="3399" l="18859" r="65063" t="74236"/>
          <a:stretch/>
        </p:blipFill>
        <p:spPr>
          <a:xfrm>
            <a:off x="1891525" y="1325563"/>
            <a:ext cx="1431778" cy="1325563"/>
          </a:xfrm>
          <a:prstGeom prst="rect">
            <a:avLst/>
          </a:prstGeom>
          <a:noFill/>
          <a:ln>
            <a:noFill/>
          </a:ln>
        </p:spPr>
      </p:pic>
      <p:sp>
        <p:nvSpPr>
          <p:cNvPr id="224" name="Google Shape;224;p15"/>
          <p:cNvSpPr txBox="1"/>
          <p:nvPr/>
        </p:nvSpPr>
        <p:spPr>
          <a:xfrm>
            <a:off x="3510115" y="1526679"/>
            <a:ext cx="7728155"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Calibri"/>
                <a:ea typeface="Calibri"/>
                <a:cs typeface="Calibri"/>
                <a:sym typeface="Calibri"/>
              </a:rPr>
              <a:t>Novel biomarker of diseases</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e.g. Colo-Rectal Cancer</a:t>
            </a:r>
            <a:endParaRPr/>
          </a:p>
        </p:txBody>
      </p:sp>
      <p:pic>
        <p:nvPicPr>
          <p:cNvPr descr="Colon Cancer in Women" id="225" name="Google Shape;225;p15"/>
          <p:cNvPicPr preferRelativeResize="0"/>
          <p:nvPr/>
        </p:nvPicPr>
        <p:blipFill rotWithShape="1">
          <a:blip r:embed="rId4">
            <a:alphaModFix/>
          </a:blip>
          <a:srcRect b="61674" l="0" r="17615" t="8817"/>
          <a:stretch/>
        </p:blipFill>
        <p:spPr>
          <a:xfrm>
            <a:off x="673818" y="3220511"/>
            <a:ext cx="3936943" cy="2110810"/>
          </a:xfrm>
          <a:prstGeom prst="rect">
            <a:avLst/>
          </a:prstGeom>
          <a:noFill/>
          <a:ln>
            <a:noFill/>
          </a:ln>
        </p:spPr>
      </p:pic>
      <p:sp>
        <p:nvSpPr>
          <p:cNvPr id="226" name="Google Shape;226;p15"/>
          <p:cNvSpPr txBox="1"/>
          <p:nvPr/>
        </p:nvSpPr>
        <p:spPr>
          <a:xfrm>
            <a:off x="5149514" y="3472056"/>
            <a:ext cx="2138511"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Early detection of CRC is challenging</a:t>
            </a:r>
            <a:endParaRPr/>
          </a:p>
        </p:txBody>
      </p:sp>
      <p:pic>
        <p:nvPicPr>
          <p:cNvPr descr="Colon Cancer in Women" id="227" name="Google Shape;227;p15"/>
          <p:cNvPicPr preferRelativeResize="0"/>
          <p:nvPr/>
        </p:nvPicPr>
        <p:blipFill rotWithShape="1">
          <a:blip r:embed="rId4">
            <a:alphaModFix/>
          </a:blip>
          <a:srcRect b="4562" l="0" r="21203" t="65929"/>
          <a:stretch/>
        </p:blipFill>
        <p:spPr>
          <a:xfrm>
            <a:off x="7605560" y="3220511"/>
            <a:ext cx="3936943" cy="2110810"/>
          </a:xfrm>
          <a:prstGeom prst="rect">
            <a:avLst/>
          </a:prstGeom>
          <a:noFill/>
          <a:ln>
            <a:noFill/>
          </a:ln>
        </p:spPr>
      </p:pic>
      <p:cxnSp>
        <p:nvCxnSpPr>
          <p:cNvPr id="228" name="Google Shape;228;p15"/>
          <p:cNvCxnSpPr/>
          <p:nvPr/>
        </p:nvCxnSpPr>
        <p:spPr>
          <a:xfrm>
            <a:off x="4610761" y="4416922"/>
            <a:ext cx="2994799" cy="0"/>
          </a:xfrm>
          <a:prstGeom prst="straightConnector1">
            <a:avLst/>
          </a:prstGeom>
          <a:noFill/>
          <a:ln cap="flat" cmpd="sng" w="9525">
            <a:solidFill>
              <a:schemeClr val="dk1"/>
            </a:solidFill>
            <a:prstDash val="solid"/>
            <a:miter lim="800000"/>
            <a:headEnd len="sm" w="sm" type="none"/>
            <a:tailEnd len="med" w="med" type="triangle"/>
          </a:ln>
        </p:spPr>
      </p:cxn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16"/>
          <p:cNvSpPr txBox="1"/>
          <p:nvPr>
            <p:ph type="title"/>
          </p:nvPr>
        </p:nvSpPr>
        <p:spPr>
          <a:xfrm>
            <a:off x="0" y="0"/>
            <a:ext cx="121920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Why do we care about the human microbiome?</a:t>
            </a:r>
            <a:endParaRPr/>
          </a:p>
        </p:txBody>
      </p:sp>
      <p:pic>
        <p:nvPicPr>
          <p:cNvPr descr="Bacteria, Microbes and Viruses Icons | Icon set vector, Icon set, Science  icons" id="235" name="Google Shape;235;p16"/>
          <p:cNvPicPr preferRelativeResize="0"/>
          <p:nvPr/>
        </p:nvPicPr>
        <p:blipFill rotWithShape="1">
          <a:blip r:embed="rId3">
            <a:alphaModFix/>
          </a:blip>
          <a:srcRect b="3399" l="18859" r="65063" t="74236"/>
          <a:stretch/>
        </p:blipFill>
        <p:spPr>
          <a:xfrm>
            <a:off x="1891525" y="1325563"/>
            <a:ext cx="1431778" cy="1325563"/>
          </a:xfrm>
          <a:prstGeom prst="rect">
            <a:avLst/>
          </a:prstGeom>
          <a:noFill/>
          <a:ln>
            <a:noFill/>
          </a:ln>
        </p:spPr>
      </p:pic>
      <p:sp>
        <p:nvSpPr>
          <p:cNvPr id="236" name="Google Shape;236;p16"/>
          <p:cNvSpPr txBox="1"/>
          <p:nvPr/>
        </p:nvSpPr>
        <p:spPr>
          <a:xfrm>
            <a:off x="3510115" y="1526679"/>
            <a:ext cx="7728155"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Calibri"/>
                <a:ea typeface="Calibri"/>
                <a:cs typeface="Calibri"/>
                <a:sym typeface="Calibri"/>
              </a:rPr>
              <a:t>Novel biomarker of diseases</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e.g. Colo-Rectal Cancer</a:t>
            </a:r>
            <a:endParaRPr/>
          </a:p>
        </p:txBody>
      </p:sp>
      <p:pic>
        <p:nvPicPr>
          <p:cNvPr descr="Colon Cancer in Women" id="237" name="Google Shape;237;p16"/>
          <p:cNvPicPr preferRelativeResize="0"/>
          <p:nvPr/>
        </p:nvPicPr>
        <p:blipFill rotWithShape="1">
          <a:blip r:embed="rId4">
            <a:alphaModFix/>
          </a:blip>
          <a:srcRect b="61674" l="0" r="17615" t="8817"/>
          <a:stretch/>
        </p:blipFill>
        <p:spPr>
          <a:xfrm>
            <a:off x="673818" y="3220511"/>
            <a:ext cx="3936943" cy="2110810"/>
          </a:xfrm>
          <a:prstGeom prst="rect">
            <a:avLst/>
          </a:prstGeom>
          <a:noFill/>
          <a:ln>
            <a:noFill/>
          </a:ln>
        </p:spPr>
      </p:pic>
      <p:sp>
        <p:nvSpPr>
          <p:cNvPr id="238" name="Google Shape;238;p16"/>
          <p:cNvSpPr txBox="1"/>
          <p:nvPr/>
        </p:nvSpPr>
        <p:spPr>
          <a:xfrm>
            <a:off x="5149514" y="3472056"/>
            <a:ext cx="2138511"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Early detection of CRC is challenging</a:t>
            </a:r>
            <a:endParaRPr/>
          </a:p>
        </p:txBody>
      </p:sp>
      <p:pic>
        <p:nvPicPr>
          <p:cNvPr descr="Colon Cancer in Women" id="239" name="Google Shape;239;p16"/>
          <p:cNvPicPr preferRelativeResize="0"/>
          <p:nvPr/>
        </p:nvPicPr>
        <p:blipFill rotWithShape="1">
          <a:blip r:embed="rId4">
            <a:alphaModFix/>
          </a:blip>
          <a:srcRect b="4562" l="0" r="21203" t="65929"/>
          <a:stretch/>
        </p:blipFill>
        <p:spPr>
          <a:xfrm>
            <a:off x="7605560" y="3220511"/>
            <a:ext cx="3936943" cy="2110810"/>
          </a:xfrm>
          <a:prstGeom prst="rect">
            <a:avLst/>
          </a:prstGeom>
          <a:noFill/>
          <a:ln>
            <a:noFill/>
          </a:ln>
        </p:spPr>
      </p:pic>
      <p:cxnSp>
        <p:nvCxnSpPr>
          <p:cNvPr id="240" name="Google Shape;240;p16"/>
          <p:cNvCxnSpPr/>
          <p:nvPr/>
        </p:nvCxnSpPr>
        <p:spPr>
          <a:xfrm>
            <a:off x="4610761" y="4416922"/>
            <a:ext cx="2994799" cy="0"/>
          </a:xfrm>
          <a:prstGeom prst="straightConnector1">
            <a:avLst/>
          </a:prstGeom>
          <a:noFill/>
          <a:ln cap="flat" cmpd="sng" w="9525">
            <a:solidFill>
              <a:schemeClr val="dk1"/>
            </a:solidFill>
            <a:prstDash val="solid"/>
            <a:miter lim="800000"/>
            <a:headEnd len="sm" w="sm" type="none"/>
            <a:tailEnd len="med" w="med" type="triangle"/>
          </a:ln>
        </p:spPr>
      </p:cxnSp>
      <p:sp>
        <p:nvSpPr>
          <p:cNvPr id="241" name="Google Shape;241;p16"/>
          <p:cNvSpPr txBox="1"/>
          <p:nvPr/>
        </p:nvSpPr>
        <p:spPr>
          <a:xfrm>
            <a:off x="1474483" y="5747880"/>
            <a:ext cx="9488571" cy="707886"/>
          </a:xfrm>
          <a:prstGeom prst="rect">
            <a:avLst/>
          </a:prstGeom>
          <a:solidFill>
            <a:srgbClr val="AEABAB"/>
          </a:solidFill>
          <a:ln cap="flat" cmpd="sng" w="19050">
            <a:solidFill>
              <a:schemeClr val="lt1"/>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lt1"/>
                </a:solidFill>
                <a:latin typeface="Calibri"/>
                <a:ea typeface="Calibri"/>
                <a:cs typeface="Calibri"/>
                <a:sym typeface="Calibri"/>
              </a:rPr>
              <a:t>Can we identify early changes in the fecal microbiota composition that would sign the development of CRC?</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17"/>
          <p:cNvSpPr txBox="1"/>
          <p:nvPr>
            <p:ph type="title"/>
          </p:nvPr>
        </p:nvSpPr>
        <p:spPr>
          <a:xfrm>
            <a:off x="0" y="0"/>
            <a:ext cx="121920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Why do we care about the human microbiome?</a:t>
            </a:r>
            <a:endParaRPr/>
          </a:p>
        </p:txBody>
      </p:sp>
      <p:pic>
        <p:nvPicPr>
          <p:cNvPr descr="Bacteria, Microbes and Viruses Icons | Icon set vector, Icon set, Science  icons" id="247" name="Google Shape;247;p17"/>
          <p:cNvPicPr preferRelativeResize="0"/>
          <p:nvPr/>
        </p:nvPicPr>
        <p:blipFill rotWithShape="1">
          <a:blip r:embed="rId3">
            <a:alphaModFix/>
          </a:blip>
          <a:srcRect b="52471" l="65728" r="18194" t="25164"/>
          <a:stretch/>
        </p:blipFill>
        <p:spPr>
          <a:xfrm>
            <a:off x="1862028" y="1325563"/>
            <a:ext cx="1431778" cy="1325563"/>
          </a:xfrm>
          <a:prstGeom prst="rect">
            <a:avLst/>
          </a:prstGeom>
          <a:noFill/>
          <a:ln>
            <a:noFill/>
          </a:ln>
        </p:spPr>
      </p:pic>
      <p:sp>
        <p:nvSpPr>
          <p:cNvPr id="248" name="Google Shape;248;p17"/>
          <p:cNvSpPr txBox="1"/>
          <p:nvPr/>
        </p:nvSpPr>
        <p:spPr>
          <a:xfrm>
            <a:off x="3480618" y="1526679"/>
            <a:ext cx="7728155"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Calibri"/>
                <a:ea typeface="Calibri"/>
                <a:cs typeface="Calibri"/>
                <a:sym typeface="Calibri"/>
              </a:rPr>
              <a:t>Central role in personalized medicine approaches</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e.g. Response to treatments</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18"/>
          <p:cNvSpPr txBox="1"/>
          <p:nvPr>
            <p:ph type="title"/>
          </p:nvPr>
        </p:nvSpPr>
        <p:spPr>
          <a:xfrm>
            <a:off x="0" y="0"/>
            <a:ext cx="121920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Why do we care about the human microbiome?</a:t>
            </a:r>
            <a:endParaRPr/>
          </a:p>
        </p:txBody>
      </p:sp>
      <p:pic>
        <p:nvPicPr>
          <p:cNvPr descr="Bacteria, Microbes and Viruses Icons | Icon set vector, Icon set, Science  icons" id="254" name="Google Shape;254;p18"/>
          <p:cNvPicPr preferRelativeResize="0"/>
          <p:nvPr/>
        </p:nvPicPr>
        <p:blipFill rotWithShape="1">
          <a:blip r:embed="rId3">
            <a:alphaModFix/>
          </a:blip>
          <a:srcRect b="52471" l="65728" r="18194" t="25164"/>
          <a:stretch/>
        </p:blipFill>
        <p:spPr>
          <a:xfrm>
            <a:off x="1862028" y="1325563"/>
            <a:ext cx="1431778" cy="1325563"/>
          </a:xfrm>
          <a:prstGeom prst="rect">
            <a:avLst/>
          </a:prstGeom>
          <a:noFill/>
          <a:ln>
            <a:noFill/>
          </a:ln>
        </p:spPr>
      </p:pic>
      <p:sp>
        <p:nvSpPr>
          <p:cNvPr id="255" name="Google Shape;255;p18"/>
          <p:cNvSpPr txBox="1"/>
          <p:nvPr/>
        </p:nvSpPr>
        <p:spPr>
          <a:xfrm>
            <a:off x="3480618" y="1526679"/>
            <a:ext cx="7728155"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Calibri"/>
                <a:ea typeface="Calibri"/>
                <a:cs typeface="Calibri"/>
                <a:sym typeface="Calibri"/>
              </a:rPr>
              <a:t>Central role in personalized medicine approaches</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e.g. Response to treatments</a:t>
            </a:r>
            <a:endParaRPr/>
          </a:p>
        </p:txBody>
      </p:sp>
      <p:grpSp>
        <p:nvGrpSpPr>
          <p:cNvPr id="256" name="Google Shape;256;p18"/>
          <p:cNvGrpSpPr/>
          <p:nvPr/>
        </p:nvGrpSpPr>
        <p:grpSpPr>
          <a:xfrm>
            <a:off x="324467" y="3247068"/>
            <a:ext cx="6858000" cy="2871089"/>
            <a:chOff x="2871788" y="884903"/>
            <a:chExt cx="6446837" cy="2698956"/>
          </a:xfrm>
        </p:grpSpPr>
        <p:pic>
          <p:nvPicPr>
            <p:cNvPr descr="PDX and Personalized Medicine" id="257" name="Google Shape;257;p18"/>
            <p:cNvPicPr preferRelativeResize="0"/>
            <p:nvPr/>
          </p:nvPicPr>
          <p:blipFill rotWithShape="1">
            <a:blip r:embed="rId4">
              <a:alphaModFix/>
            </a:blip>
            <a:srcRect b="47741" l="0" r="0" t="12903"/>
            <a:stretch/>
          </p:blipFill>
          <p:spPr>
            <a:xfrm>
              <a:off x="2871788" y="884903"/>
              <a:ext cx="6446837" cy="2698956"/>
            </a:xfrm>
            <a:prstGeom prst="rect">
              <a:avLst/>
            </a:prstGeom>
            <a:noFill/>
            <a:ln>
              <a:noFill/>
            </a:ln>
          </p:spPr>
        </p:pic>
        <p:sp>
          <p:nvSpPr>
            <p:cNvPr id="258" name="Google Shape;258;p18"/>
            <p:cNvSpPr/>
            <p:nvPr/>
          </p:nvSpPr>
          <p:spPr>
            <a:xfrm>
              <a:off x="3510116" y="2934929"/>
              <a:ext cx="1312607" cy="494071"/>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59" name="Google Shape;259;p18"/>
          <p:cNvSpPr txBox="1"/>
          <p:nvPr/>
        </p:nvSpPr>
        <p:spPr>
          <a:xfrm>
            <a:off x="7506930" y="4146522"/>
            <a:ext cx="4232787"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The gut microbiota can influence the metabolism of pharmaceuticals, </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changing their efficacy and/or side effect profiles</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19"/>
          <p:cNvSpPr txBox="1"/>
          <p:nvPr>
            <p:ph type="title"/>
          </p:nvPr>
        </p:nvSpPr>
        <p:spPr>
          <a:xfrm>
            <a:off x="0" y="0"/>
            <a:ext cx="121920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Why do we care about the human microbiome?</a:t>
            </a:r>
            <a:endParaRPr/>
          </a:p>
        </p:txBody>
      </p:sp>
      <p:pic>
        <p:nvPicPr>
          <p:cNvPr descr="Bacteria, Microbes and Viruses Icons | Icon set vector, Icon set, Science  icons" id="265" name="Google Shape;265;p19"/>
          <p:cNvPicPr preferRelativeResize="0"/>
          <p:nvPr/>
        </p:nvPicPr>
        <p:blipFill rotWithShape="1">
          <a:blip r:embed="rId3">
            <a:alphaModFix/>
          </a:blip>
          <a:srcRect b="52471" l="65728" r="18194" t="25164"/>
          <a:stretch/>
        </p:blipFill>
        <p:spPr>
          <a:xfrm>
            <a:off x="1862028" y="1325563"/>
            <a:ext cx="1431778" cy="1325563"/>
          </a:xfrm>
          <a:prstGeom prst="rect">
            <a:avLst/>
          </a:prstGeom>
          <a:noFill/>
          <a:ln>
            <a:noFill/>
          </a:ln>
        </p:spPr>
      </p:pic>
      <p:sp>
        <p:nvSpPr>
          <p:cNvPr id="266" name="Google Shape;266;p19"/>
          <p:cNvSpPr txBox="1"/>
          <p:nvPr/>
        </p:nvSpPr>
        <p:spPr>
          <a:xfrm>
            <a:off x="3480618" y="1526679"/>
            <a:ext cx="7728155"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Calibri"/>
                <a:ea typeface="Calibri"/>
                <a:cs typeface="Calibri"/>
                <a:sym typeface="Calibri"/>
              </a:rPr>
              <a:t>Central role in personalized medicine approaches</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e.g. Response to treatments</a:t>
            </a:r>
            <a:endParaRPr/>
          </a:p>
        </p:txBody>
      </p:sp>
      <p:pic>
        <p:nvPicPr>
          <p:cNvPr descr="PDX and Personalized Medicine" id="267" name="Google Shape;267;p19"/>
          <p:cNvPicPr preferRelativeResize="0"/>
          <p:nvPr/>
        </p:nvPicPr>
        <p:blipFill rotWithShape="1">
          <a:blip r:embed="rId4">
            <a:alphaModFix/>
          </a:blip>
          <a:srcRect b="11767" l="27134" r="58249" t="72154"/>
          <a:stretch/>
        </p:blipFill>
        <p:spPr>
          <a:xfrm>
            <a:off x="3682011" y="3294362"/>
            <a:ext cx="1298202" cy="1519085"/>
          </a:xfrm>
          <a:prstGeom prst="rect">
            <a:avLst/>
          </a:prstGeom>
          <a:noFill/>
          <a:ln>
            <a:noFill/>
          </a:ln>
        </p:spPr>
      </p:pic>
      <p:sp>
        <p:nvSpPr>
          <p:cNvPr id="268" name="Google Shape;268;p19"/>
          <p:cNvSpPr/>
          <p:nvPr/>
        </p:nvSpPr>
        <p:spPr>
          <a:xfrm>
            <a:off x="983227" y="4511107"/>
            <a:ext cx="1224117" cy="678426"/>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9" name="Google Shape;269;p19"/>
          <p:cNvSpPr txBox="1"/>
          <p:nvPr/>
        </p:nvSpPr>
        <p:spPr>
          <a:xfrm>
            <a:off x="3148031" y="5032911"/>
            <a:ext cx="2846438"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600">
                <a:solidFill>
                  <a:schemeClr val="dk1"/>
                </a:solidFill>
                <a:latin typeface="Calibri"/>
                <a:ea typeface="Calibri"/>
                <a:cs typeface="Calibri"/>
                <a:sym typeface="Calibri"/>
              </a:rPr>
              <a:t>Blood type, Human genotype, microbiome composition</a:t>
            </a:r>
            <a:endParaRPr/>
          </a:p>
        </p:txBody>
      </p:sp>
      <p:pic>
        <p:nvPicPr>
          <p:cNvPr descr="PDX and Personalized Medicine" id="270" name="Google Shape;270;p19"/>
          <p:cNvPicPr preferRelativeResize="0"/>
          <p:nvPr/>
        </p:nvPicPr>
        <p:blipFill rotWithShape="1">
          <a:blip r:embed="rId4">
            <a:alphaModFix/>
          </a:blip>
          <a:srcRect b="3338" l="54148" r="0" t="66769"/>
          <a:stretch/>
        </p:blipFill>
        <p:spPr>
          <a:xfrm>
            <a:off x="6735098" y="2450009"/>
            <a:ext cx="4072403" cy="2824339"/>
          </a:xfrm>
          <a:prstGeom prst="rect">
            <a:avLst/>
          </a:prstGeom>
          <a:noFill/>
          <a:ln>
            <a:noFill/>
          </a:ln>
        </p:spPr>
      </p:pic>
      <p:pic>
        <p:nvPicPr>
          <p:cNvPr descr="PDX and Personalized Medicine" id="271" name="Google Shape;271;p19"/>
          <p:cNvPicPr preferRelativeResize="0"/>
          <p:nvPr/>
        </p:nvPicPr>
        <p:blipFill rotWithShape="1">
          <a:blip r:embed="rId4">
            <a:alphaModFix/>
          </a:blip>
          <a:srcRect b="15644" l="80330" r="0" t="66769"/>
          <a:stretch/>
        </p:blipFill>
        <p:spPr>
          <a:xfrm>
            <a:off x="1200899" y="3038724"/>
            <a:ext cx="1747074" cy="1661651"/>
          </a:xfrm>
          <a:prstGeom prst="rect">
            <a:avLst/>
          </a:prstGeom>
          <a:noFill/>
          <a:ln>
            <a:noFill/>
          </a:ln>
        </p:spPr>
      </p:pic>
      <p:cxnSp>
        <p:nvCxnSpPr>
          <p:cNvPr id="272" name="Google Shape;272;p19"/>
          <p:cNvCxnSpPr/>
          <p:nvPr/>
        </p:nvCxnSpPr>
        <p:spPr>
          <a:xfrm>
            <a:off x="2947973" y="4053904"/>
            <a:ext cx="734038" cy="0"/>
          </a:xfrm>
          <a:prstGeom prst="straightConnector1">
            <a:avLst/>
          </a:prstGeom>
          <a:noFill/>
          <a:ln cap="flat" cmpd="sng" w="9525">
            <a:solidFill>
              <a:schemeClr val="accent1"/>
            </a:solidFill>
            <a:prstDash val="solid"/>
            <a:miter lim="800000"/>
            <a:headEnd len="sm" w="sm" type="none"/>
            <a:tailEnd len="med" w="med" type="triangle"/>
          </a:ln>
        </p:spPr>
      </p:cxnSp>
      <p:cxnSp>
        <p:nvCxnSpPr>
          <p:cNvPr id="273" name="Google Shape;273;p19"/>
          <p:cNvCxnSpPr/>
          <p:nvPr/>
        </p:nvCxnSpPr>
        <p:spPr>
          <a:xfrm flipH="1" rot="10800000">
            <a:off x="4980213" y="3294362"/>
            <a:ext cx="1754885" cy="759542"/>
          </a:xfrm>
          <a:prstGeom prst="straightConnector1">
            <a:avLst/>
          </a:prstGeom>
          <a:noFill/>
          <a:ln cap="flat" cmpd="sng" w="9525">
            <a:solidFill>
              <a:schemeClr val="accent1"/>
            </a:solidFill>
            <a:prstDash val="solid"/>
            <a:miter lim="800000"/>
            <a:headEnd len="sm" w="sm" type="none"/>
            <a:tailEnd len="med" w="med" type="triangle"/>
          </a:ln>
        </p:spPr>
      </p:cxnSp>
      <p:cxnSp>
        <p:nvCxnSpPr>
          <p:cNvPr id="274" name="Google Shape;274;p19"/>
          <p:cNvCxnSpPr>
            <a:stCxn id="267" idx="3"/>
          </p:cNvCxnSpPr>
          <p:nvPr/>
        </p:nvCxnSpPr>
        <p:spPr>
          <a:xfrm>
            <a:off x="4980213" y="4053905"/>
            <a:ext cx="1755000" cy="0"/>
          </a:xfrm>
          <a:prstGeom prst="straightConnector1">
            <a:avLst/>
          </a:prstGeom>
          <a:noFill/>
          <a:ln cap="flat" cmpd="sng" w="9525">
            <a:solidFill>
              <a:schemeClr val="accent1"/>
            </a:solidFill>
            <a:prstDash val="solid"/>
            <a:miter lim="800000"/>
            <a:headEnd len="sm" w="sm" type="none"/>
            <a:tailEnd len="med" w="med" type="triangle"/>
          </a:ln>
        </p:spPr>
      </p:cxnSp>
      <p:cxnSp>
        <p:nvCxnSpPr>
          <p:cNvPr id="275" name="Google Shape;275;p19"/>
          <p:cNvCxnSpPr>
            <a:stCxn id="267" idx="3"/>
          </p:cNvCxnSpPr>
          <p:nvPr/>
        </p:nvCxnSpPr>
        <p:spPr>
          <a:xfrm>
            <a:off x="4980213" y="4053905"/>
            <a:ext cx="1755000" cy="796500"/>
          </a:xfrm>
          <a:prstGeom prst="straightConnector1">
            <a:avLst/>
          </a:prstGeom>
          <a:noFill/>
          <a:ln cap="flat" cmpd="sng" w="9525">
            <a:solidFill>
              <a:schemeClr val="accent1"/>
            </a:solidFill>
            <a:prstDash val="solid"/>
            <a:miter lim="800000"/>
            <a:headEnd len="sm" w="sm" type="none"/>
            <a:tailEnd len="med" w="med" type="triangle"/>
          </a:ln>
        </p:spPr>
      </p:cxnSp>
      <p:sp>
        <p:nvSpPr>
          <p:cNvPr id="276" name="Google Shape;276;p19"/>
          <p:cNvSpPr txBox="1"/>
          <p:nvPr/>
        </p:nvSpPr>
        <p:spPr>
          <a:xfrm>
            <a:off x="1512966" y="5969240"/>
            <a:ext cx="9294535" cy="707886"/>
          </a:xfrm>
          <a:prstGeom prst="rect">
            <a:avLst/>
          </a:prstGeom>
          <a:solidFill>
            <a:schemeClr val="accent3"/>
          </a:solidFill>
          <a:ln cap="flat" cmpd="sng" w="12700">
            <a:solidFill>
              <a:srgbClr val="787878"/>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lt1"/>
                </a:solidFill>
                <a:latin typeface="Calibri"/>
                <a:ea typeface="Calibri"/>
                <a:cs typeface="Calibri"/>
                <a:sym typeface="Calibri"/>
              </a:rPr>
              <a:t>Considering the patient’s unique microbiota, can we provide a personalized medicine treatment that ensure best care for everyone?</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20"/>
          <p:cNvSpPr txBox="1"/>
          <p:nvPr>
            <p:ph type="title"/>
          </p:nvPr>
        </p:nvSpPr>
        <p:spPr>
          <a:xfrm>
            <a:off x="0" y="0"/>
            <a:ext cx="121920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Why do we care about the human microbiome?</a:t>
            </a:r>
            <a:endParaRPr/>
          </a:p>
        </p:txBody>
      </p:sp>
      <p:pic>
        <p:nvPicPr>
          <p:cNvPr descr="Bacteria, Microbes and Viruses Icons | Icon set vector, Icon set, Science  icons" id="282" name="Google Shape;282;p20"/>
          <p:cNvPicPr preferRelativeResize="0"/>
          <p:nvPr/>
        </p:nvPicPr>
        <p:blipFill rotWithShape="1">
          <a:blip r:embed="rId3">
            <a:alphaModFix/>
          </a:blip>
          <a:srcRect b="75484" l="33929" r="49993" t="2151"/>
          <a:stretch/>
        </p:blipFill>
        <p:spPr>
          <a:xfrm>
            <a:off x="0" y="1504079"/>
            <a:ext cx="1431778" cy="1325563"/>
          </a:xfrm>
          <a:prstGeom prst="rect">
            <a:avLst/>
          </a:prstGeom>
          <a:noFill/>
          <a:ln>
            <a:noFill/>
          </a:ln>
        </p:spPr>
      </p:pic>
      <p:sp>
        <p:nvSpPr>
          <p:cNvPr id="283" name="Google Shape;283;p20"/>
          <p:cNvSpPr txBox="1"/>
          <p:nvPr/>
        </p:nvSpPr>
        <p:spPr>
          <a:xfrm>
            <a:off x="1431779" y="1551307"/>
            <a:ext cx="7728155"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Calibri"/>
                <a:ea typeface="Calibri"/>
                <a:cs typeface="Calibri"/>
                <a:sym typeface="Calibri"/>
              </a:rPr>
              <a:t>Detection of an infection </a:t>
            </a:r>
            <a:r>
              <a:rPr lang="en-US" sz="1800">
                <a:solidFill>
                  <a:schemeClr val="dk1"/>
                </a:solidFill>
                <a:latin typeface="Calibri"/>
                <a:ea typeface="Calibri"/>
                <a:cs typeface="Calibri"/>
                <a:sym typeface="Calibri"/>
              </a:rPr>
              <a:t>leading to disease state</a:t>
            </a:r>
            <a:endParaRPr/>
          </a:p>
          <a:p>
            <a:pPr indent="0" lvl="0" marL="0" marR="0" rtl="0" algn="l">
              <a:spcBef>
                <a:spcPts val="0"/>
              </a:spcBef>
              <a:spcAft>
                <a:spcPts val="0"/>
              </a:spcAft>
              <a:buNone/>
            </a:pPr>
            <a:r>
              <a:rPr b="1" lang="en-US" sz="1800">
                <a:solidFill>
                  <a:schemeClr val="dk1"/>
                </a:solidFill>
                <a:latin typeface="Calibri"/>
                <a:ea typeface="Calibri"/>
                <a:cs typeface="Calibri"/>
                <a:sym typeface="Calibri"/>
              </a:rPr>
              <a:t>Assessment of treatment </a:t>
            </a:r>
            <a:r>
              <a:rPr lang="en-US" sz="1800">
                <a:solidFill>
                  <a:schemeClr val="dk1"/>
                </a:solidFill>
                <a:latin typeface="Calibri"/>
                <a:ea typeface="Calibri"/>
                <a:cs typeface="Calibri"/>
                <a:sym typeface="Calibri"/>
              </a:rPr>
              <a:t>method efficiency</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e.g. Diabetic foot ulcer</a:t>
            </a:r>
            <a:endParaRPr/>
          </a:p>
        </p:txBody>
      </p:sp>
      <p:pic>
        <p:nvPicPr>
          <p:cNvPr descr="Bacteria, Microbes and Viruses Icons | Icon set vector, Icon set, Science  icons" id="284" name="Google Shape;284;p20"/>
          <p:cNvPicPr preferRelativeResize="0"/>
          <p:nvPr/>
        </p:nvPicPr>
        <p:blipFill rotWithShape="1">
          <a:blip r:embed="rId3">
            <a:alphaModFix/>
          </a:blip>
          <a:srcRect b="3399" l="18859" r="65063" t="74236"/>
          <a:stretch/>
        </p:blipFill>
        <p:spPr>
          <a:xfrm>
            <a:off x="0" y="3116570"/>
            <a:ext cx="1431778" cy="1325563"/>
          </a:xfrm>
          <a:prstGeom prst="rect">
            <a:avLst/>
          </a:prstGeom>
          <a:noFill/>
          <a:ln>
            <a:noFill/>
          </a:ln>
        </p:spPr>
      </p:pic>
      <p:sp>
        <p:nvSpPr>
          <p:cNvPr id="285" name="Google Shape;285;p20"/>
          <p:cNvSpPr txBox="1"/>
          <p:nvPr/>
        </p:nvSpPr>
        <p:spPr>
          <a:xfrm>
            <a:off x="1431778" y="3317686"/>
            <a:ext cx="7728155"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Calibri"/>
                <a:ea typeface="Calibri"/>
                <a:cs typeface="Calibri"/>
                <a:sym typeface="Calibri"/>
              </a:rPr>
              <a:t>Novel biomarker of diseases</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e.g. Colo-Rectal Cancer</a:t>
            </a:r>
            <a:endParaRPr/>
          </a:p>
        </p:txBody>
      </p:sp>
      <p:pic>
        <p:nvPicPr>
          <p:cNvPr descr="Bacteria, Microbes and Viruses Icons | Icon set vector, Icon set, Science  icons" id="286" name="Google Shape;286;p20"/>
          <p:cNvPicPr preferRelativeResize="0"/>
          <p:nvPr/>
        </p:nvPicPr>
        <p:blipFill rotWithShape="1">
          <a:blip r:embed="rId3">
            <a:alphaModFix/>
          </a:blip>
          <a:srcRect b="52471" l="65728" r="18194" t="25164"/>
          <a:stretch/>
        </p:blipFill>
        <p:spPr>
          <a:xfrm>
            <a:off x="0" y="4809127"/>
            <a:ext cx="1431778" cy="1325563"/>
          </a:xfrm>
          <a:prstGeom prst="rect">
            <a:avLst/>
          </a:prstGeom>
          <a:noFill/>
          <a:ln>
            <a:noFill/>
          </a:ln>
        </p:spPr>
      </p:pic>
      <p:sp>
        <p:nvSpPr>
          <p:cNvPr id="287" name="Google Shape;287;p20"/>
          <p:cNvSpPr txBox="1"/>
          <p:nvPr/>
        </p:nvSpPr>
        <p:spPr>
          <a:xfrm>
            <a:off x="1431778" y="5010243"/>
            <a:ext cx="7728155"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Calibri"/>
                <a:ea typeface="Calibri"/>
                <a:cs typeface="Calibri"/>
                <a:sym typeface="Calibri"/>
              </a:rPr>
              <a:t>Central role in personalized medicine approaches</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e.g. Response to treatments</a:t>
            </a:r>
            <a:endParaRPr/>
          </a:p>
        </p:txBody>
      </p:sp>
      <p:sp>
        <p:nvSpPr>
          <p:cNvPr id="288" name="Google Shape;288;p20"/>
          <p:cNvSpPr/>
          <p:nvPr/>
        </p:nvSpPr>
        <p:spPr>
          <a:xfrm>
            <a:off x="6327058" y="1551307"/>
            <a:ext cx="884904" cy="4583383"/>
          </a:xfrm>
          <a:prstGeom prst="rightBrace">
            <a:avLst>
              <a:gd fmla="val 8333" name="adj1"/>
              <a:gd fmla="val 50000" name="adj2"/>
            </a:avLst>
          </a:prstGeom>
          <a:noFill/>
          <a:ln cap="flat" cmpd="sng" w="190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89" name="Google Shape;289;p20"/>
          <p:cNvSpPr txBox="1"/>
          <p:nvPr/>
        </p:nvSpPr>
        <p:spPr>
          <a:xfrm>
            <a:off x="7387756" y="3027390"/>
            <a:ext cx="4586750" cy="163121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800">
                <a:solidFill>
                  <a:schemeClr val="dk1"/>
                </a:solidFill>
                <a:latin typeface="Calibri"/>
                <a:ea typeface="Calibri"/>
                <a:cs typeface="Calibri"/>
                <a:sym typeface="Calibri"/>
              </a:rPr>
              <a:t>Who is there?</a:t>
            </a:r>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What is the microbial species composition?</a:t>
            </a:r>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How dynamic through time?</a:t>
            </a:r>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How different the composition is between healthy and non-healthy states?</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21"/>
          <p:cNvSpPr txBox="1"/>
          <p:nvPr>
            <p:ph type="title"/>
          </p:nvPr>
        </p:nvSpPr>
        <p:spPr>
          <a:xfrm>
            <a:off x="0" y="0"/>
            <a:ext cx="121920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Why do we care about the human microbiome?</a:t>
            </a:r>
            <a:endParaRPr/>
          </a:p>
        </p:txBody>
      </p:sp>
      <p:pic>
        <p:nvPicPr>
          <p:cNvPr descr="Bacteria, Microbes and Viruses Icons | Icon set vector, Icon set, Science  icons" id="295" name="Google Shape;295;p21"/>
          <p:cNvPicPr preferRelativeResize="0"/>
          <p:nvPr/>
        </p:nvPicPr>
        <p:blipFill rotWithShape="1">
          <a:blip r:embed="rId3">
            <a:alphaModFix/>
          </a:blip>
          <a:srcRect b="75484" l="33929" r="49993" t="2151"/>
          <a:stretch/>
        </p:blipFill>
        <p:spPr>
          <a:xfrm>
            <a:off x="0" y="1504079"/>
            <a:ext cx="1431778" cy="1325563"/>
          </a:xfrm>
          <a:prstGeom prst="rect">
            <a:avLst/>
          </a:prstGeom>
          <a:noFill/>
          <a:ln>
            <a:noFill/>
          </a:ln>
        </p:spPr>
      </p:pic>
      <p:sp>
        <p:nvSpPr>
          <p:cNvPr id="296" name="Google Shape;296;p21"/>
          <p:cNvSpPr txBox="1"/>
          <p:nvPr/>
        </p:nvSpPr>
        <p:spPr>
          <a:xfrm>
            <a:off x="1431779" y="1551307"/>
            <a:ext cx="7728155"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Calibri"/>
                <a:ea typeface="Calibri"/>
                <a:cs typeface="Calibri"/>
                <a:sym typeface="Calibri"/>
              </a:rPr>
              <a:t>Detection of an infection </a:t>
            </a:r>
            <a:r>
              <a:rPr lang="en-US" sz="1800">
                <a:solidFill>
                  <a:schemeClr val="dk1"/>
                </a:solidFill>
                <a:latin typeface="Calibri"/>
                <a:ea typeface="Calibri"/>
                <a:cs typeface="Calibri"/>
                <a:sym typeface="Calibri"/>
              </a:rPr>
              <a:t>leading to disease state</a:t>
            </a:r>
            <a:endParaRPr/>
          </a:p>
          <a:p>
            <a:pPr indent="0" lvl="0" marL="0" marR="0" rtl="0" algn="l">
              <a:spcBef>
                <a:spcPts val="0"/>
              </a:spcBef>
              <a:spcAft>
                <a:spcPts val="0"/>
              </a:spcAft>
              <a:buNone/>
            </a:pPr>
            <a:r>
              <a:rPr b="1" lang="en-US" sz="1800">
                <a:solidFill>
                  <a:schemeClr val="dk1"/>
                </a:solidFill>
                <a:latin typeface="Calibri"/>
                <a:ea typeface="Calibri"/>
                <a:cs typeface="Calibri"/>
                <a:sym typeface="Calibri"/>
              </a:rPr>
              <a:t>Assessment of treatment </a:t>
            </a:r>
            <a:r>
              <a:rPr lang="en-US" sz="1800">
                <a:solidFill>
                  <a:schemeClr val="dk1"/>
                </a:solidFill>
                <a:latin typeface="Calibri"/>
                <a:ea typeface="Calibri"/>
                <a:cs typeface="Calibri"/>
                <a:sym typeface="Calibri"/>
              </a:rPr>
              <a:t>method efficiency</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e.g. Diabetic foot ulcer</a:t>
            </a:r>
            <a:endParaRPr/>
          </a:p>
        </p:txBody>
      </p:sp>
      <p:pic>
        <p:nvPicPr>
          <p:cNvPr descr="Bacteria, Microbes and Viruses Icons | Icon set vector, Icon set, Science  icons" id="297" name="Google Shape;297;p21"/>
          <p:cNvPicPr preferRelativeResize="0"/>
          <p:nvPr/>
        </p:nvPicPr>
        <p:blipFill rotWithShape="1">
          <a:blip r:embed="rId3">
            <a:alphaModFix/>
          </a:blip>
          <a:srcRect b="3399" l="18859" r="65063" t="74236"/>
          <a:stretch/>
        </p:blipFill>
        <p:spPr>
          <a:xfrm>
            <a:off x="0" y="3116570"/>
            <a:ext cx="1431778" cy="1325563"/>
          </a:xfrm>
          <a:prstGeom prst="rect">
            <a:avLst/>
          </a:prstGeom>
          <a:noFill/>
          <a:ln>
            <a:noFill/>
          </a:ln>
        </p:spPr>
      </p:pic>
      <p:sp>
        <p:nvSpPr>
          <p:cNvPr id="298" name="Google Shape;298;p21"/>
          <p:cNvSpPr txBox="1"/>
          <p:nvPr/>
        </p:nvSpPr>
        <p:spPr>
          <a:xfrm>
            <a:off x="1431778" y="3317686"/>
            <a:ext cx="7728155"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Calibri"/>
                <a:ea typeface="Calibri"/>
                <a:cs typeface="Calibri"/>
                <a:sym typeface="Calibri"/>
              </a:rPr>
              <a:t>Novel biomarker of diseases</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e.g. Colo-Rectal Cancer</a:t>
            </a:r>
            <a:endParaRPr/>
          </a:p>
        </p:txBody>
      </p:sp>
      <p:pic>
        <p:nvPicPr>
          <p:cNvPr descr="Bacteria, Microbes and Viruses Icons | Icon set vector, Icon set, Science  icons" id="299" name="Google Shape;299;p21"/>
          <p:cNvPicPr preferRelativeResize="0"/>
          <p:nvPr/>
        </p:nvPicPr>
        <p:blipFill rotWithShape="1">
          <a:blip r:embed="rId3">
            <a:alphaModFix/>
          </a:blip>
          <a:srcRect b="52471" l="65728" r="18194" t="25164"/>
          <a:stretch/>
        </p:blipFill>
        <p:spPr>
          <a:xfrm>
            <a:off x="0" y="4809127"/>
            <a:ext cx="1431778" cy="1325563"/>
          </a:xfrm>
          <a:prstGeom prst="rect">
            <a:avLst/>
          </a:prstGeom>
          <a:noFill/>
          <a:ln>
            <a:noFill/>
          </a:ln>
        </p:spPr>
      </p:pic>
      <p:sp>
        <p:nvSpPr>
          <p:cNvPr id="300" name="Google Shape;300;p21"/>
          <p:cNvSpPr txBox="1"/>
          <p:nvPr/>
        </p:nvSpPr>
        <p:spPr>
          <a:xfrm>
            <a:off x="1431778" y="5010243"/>
            <a:ext cx="7728155"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Calibri"/>
                <a:ea typeface="Calibri"/>
                <a:cs typeface="Calibri"/>
                <a:sym typeface="Calibri"/>
              </a:rPr>
              <a:t>Central role in personalized medicine approaches</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e.g. Response to treatments</a:t>
            </a:r>
            <a:endParaRPr/>
          </a:p>
        </p:txBody>
      </p:sp>
      <p:sp>
        <p:nvSpPr>
          <p:cNvPr id="301" name="Google Shape;301;p21"/>
          <p:cNvSpPr/>
          <p:nvPr/>
        </p:nvSpPr>
        <p:spPr>
          <a:xfrm>
            <a:off x="6327058" y="1551307"/>
            <a:ext cx="884904" cy="4583383"/>
          </a:xfrm>
          <a:prstGeom prst="rightBrace">
            <a:avLst>
              <a:gd fmla="val 8333" name="adj1"/>
              <a:gd fmla="val 50000" name="adj2"/>
            </a:avLst>
          </a:prstGeom>
          <a:noFill/>
          <a:ln cap="flat" cmpd="sng" w="190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302" name="Google Shape;302;p21"/>
          <p:cNvSpPr txBox="1"/>
          <p:nvPr/>
        </p:nvSpPr>
        <p:spPr>
          <a:xfrm>
            <a:off x="7387756" y="2977380"/>
            <a:ext cx="4586750" cy="163121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800">
                <a:solidFill>
                  <a:schemeClr val="dk1"/>
                </a:solidFill>
                <a:latin typeface="Calibri"/>
                <a:ea typeface="Calibri"/>
                <a:cs typeface="Calibri"/>
                <a:sym typeface="Calibri"/>
              </a:rPr>
              <a:t>What are they doing?</a:t>
            </a:r>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What functions these species carries?</a:t>
            </a:r>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What virulence factors can be identified?</a:t>
            </a:r>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What metabolites are produced by the community?</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4"/>
          <p:cNvSpPr txBox="1"/>
          <p:nvPr>
            <p:ph type="title"/>
          </p:nvPr>
        </p:nvSpPr>
        <p:spPr>
          <a:xfrm>
            <a:off x="0" y="0"/>
            <a:ext cx="121920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What you can expect today…</a:t>
            </a:r>
            <a:endParaRPr/>
          </a:p>
        </p:txBody>
      </p:sp>
      <p:sp>
        <p:nvSpPr>
          <p:cNvPr id="95" name="Google Shape;95;p4"/>
          <p:cNvSpPr txBox="1"/>
          <p:nvPr/>
        </p:nvSpPr>
        <p:spPr>
          <a:xfrm>
            <a:off x="838200" y="4395429"/>
            <a:ext cx="10172700" cy="12006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Calibri"/>
                <a:ea typeface="Calibri"/>
                <a:cs typeface="Calibri"/>
                <a:sym typeface="Calibri"/>
              </a:rPr>
              <a:t>At the end of this presentation, you should :</a:t>
            </a:r>
            <a:endParaRPr/>
          </a:p>
          <a:p>
            <a:pPr indent="-285750" lvl="1" marL="742950" marR="0" rtl="0" algn="l">
              <a:spcBef>
                <a:spcPts val="0"/>
              </a:spcBef>
              <a:spcAft>
                <a:spcPts val="0"/>
              </a:spcAft>
              <a:buClr>
                <a:schemeClr val="dk1"/>
              </a:buClr>
              <a:buSzPts val="1800"/>
              <a:buFont typeface="Arial"/>
              <a:buChar char="•"/>
            </a:pPr>
            <a:r>
              <a:rPr b="0" i="0" lang="en-US" sz="1800" u="none" cap="none" strike="noStrike">
                <a:solidFill>
                  <a:schemeClr val="dk1"/>
                </a:solidFill>
                <a:latin typeface="Calibri"/>
                <a:ea typeface="Calibri"/>
                <a:cs typeface="Calibri"/>
                <a:sym typeface="Calibri"/>
              </a:rPr>
              <a:t>Be able to discuss why human microbiome studies are relevant to medical research</a:t>
            </a:r>
            <a:endParaRPr/>
          </a:p>
          <a:p>
            <a:pPr indent="-285750" lvl="1" marL="742950" marR="0" rtl="0" algn="l">
              <a:spcBef>
                <a:spcPts val="0"/>
              </a:spcBef>
              <a:spcAft>
                <a:spcPts val="0"/>
              </a:spcAft>
              <a:buClr>
                <a:schemeClr val="dk1"/>
              </a:buClr>
              <a:buSzPts val="1800"/>
              <a:buFont typeface="Arial"/>
              <a:buChar char="•"/>
            </a:pPr>
            <a:r>
              <a:rPr b="0" i="0" lang="en-US" sz="1800" u="none" cap="none" strike="noStrike">
                <a:solidFill>
                  <a:schemeClr val="dk1"/>
                </a:solidFill>
                <a:latin typeface="Calibri"/>
                <a:ea typeface="Calibri"/>
                <a:cs typeface="Calibri"/>
                <a:sym typeface="Calibri"/>
              </a:rPr>
              <a:t>Be able to cite the main microbial metagenomics sequencing approaches and their pros/cons</a:t>
            </a:r>
            <a:endParaRPr/>
          </a:p>
          <a:p>
            <a:pPr indent="-285750" lvl="1" marL="742950" marR="0" rtl="0" algn="l">
              <a:spcBef>
                <a:spcPts val="0"/>
              </a:spcBef>
              <a:spcAft>
                <a:spcPts val="0"/>
              </a:spcAft>
              <a:buClr>
                <a:schemeClr val="dk1"/>
              </a:buClr>
              <a:buSzPts val="1800"/>
              <a:buFont typeface="Arial"/>
              <a:buChar char="•"/>
            </a:pPr>
            <a:r>
              <a:rPr b="0" i="0" lang="en-US" sz="1800" u="none" cap="none" strike="noStrike">
                <a:solidFill>
                  <a:schemeClr val="dk1"/>
                </a:solidFill>
                <a:latin typeface="Calibri"/>
                <a:ea typeface="Calibri"/>
                <a:cs typeface="Calibri"/>
                <a:sym typeface="Calibri"/>
              </a:rPr>
              <a:t>Be able to explain the main types of analysis routinely conducted on microbial metagenomes</a:t>
            </a:r>
            <a:endParaRPr/>
          </a:p>
        </p:txBody>
      </p:sp>
      <p:sp>
        <p:nvSpPr>
          <p:cNvPr id="96" name="Google Shape;96;p4"/>
          <p:cNvSpPr txBox="1"/>
          <p:nvPr/>
        </p:nvSpPr>
        <p:spPr>
          <a:xfrm>
            <a:off x="353961" y="1523591"/>
            <a:ext cx="11606981" cy="224676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chemeClr val="dk1"/>
                </a:solidFill>
                <a:latin typeface="Calibri"/>
                <a:ea typeface="Calibri"/>
                <a:cs typeface="Calibri"/>
                <a:sym typeface="Calibri"/>
              </a:rPr>
              <a:t>Intro: What is the human microbiome and why should I even care?</a:t>
            </a:r>
            <a:endParaRPr/>
          </a:p>
          <a:p>
            <a:pPr indent="0" lvl="0" marL="0" marR="0" rtl="0" algn="l">
              <a:spcBef>
                <a:spcPts val="0"/>
              </a:spcBef>
              <a:spcAft>
                <a:spcPts val="0"/>
              </a:spcAft>
              <a:buNone/>
            </a:pPr>
            <a:r>
              <a:t/>
            </a:r>
            <a:endParaRPr sz="2800">
              <a:solidFill>
                <a:schemeClr val="dk1"/>
              </a:solidFill>
              <a:latin typeface="Calibri"/>
              <a:ea typeface="Calibri"/>
              <a:cs typeface="Calibri"/>
              <a:sym typeface="Calibri"/>
            </a:endParaRPr>
          </a:p>
          <a:p>
            <a:pPr indent="0" lvl="0" marL="0" marR="0" rtl="0" algn="l">
              <a:spcBef>
                <a:spcPts val="0"/>
              </a:spcBef>
              <a:spcAft>
                <a:spcPts val="0"/>
              </a:spcAft>
              <a:buNone/>
            </a:pPr>
            <a:r>
              <a:rPr b="1" lang="en-US" sz="2800">
                <a:solidFill>
                  <a:schemeClr val="dk1"/>
                </a:solidFill>
                <a:latin typeface="Calibri"/>
                <a:ea typeface="Calibri"/>
                <a:cs typeface="Calibri"/>
                <a:sym typeface="Calibri"/>
              </a:rPr>
              <a:t>Case study 1</a:t>
            </a:r>
            <a:r>
              <a:rPr lang="en-US" sz="2800">
                <a:solidFill>
                  <a:schemeClr val="dk1"/>
                </a:solidFill>
                <a:latin typeface="Calibri"/>
                <a:ea typeface="Calibri"/>
                <a:cs typeface="Calibri"/>
                <a:sym typeface="Calibri"/>
              </a:rPr>
              <a:t>: Microbiota dysbiosis in honeybee</a:t>
            </a:r>
            <a:endParaRPr/>
          </a:p>
          <a:p>
            <a:pPr indent="0" lvl="0" marL="0" marR="0" rtl="0" algn="l">
              <a:spcBef>
                <a:spcPts val="0"/>
              </a:spcBef>
              <a:spcAft>
                <a:spcPts val="0"/>
              </a:spcAft>
              <a:buNone/>
            </a:pPr>
            <a:r>
              <a:rPr b="1" lang="en-US" sz="2800">
                <a:solidFill>
                  <a:schemeClr val="dk1"/>
                </a:solidFill>
                <a:latin typeface="Calibri"/>
                <a:ea typeface="Calibri"/>
                <a:cs typeface="Calibri"/>
                <a:sym typeface="Calibri"/>
              </a:rPr>
              <a:t>Case study 2</a:t>
            </a:r>
            <a:r>
              <a:rPr lang="en-US" sz="2800">
                <a:solidFill>
                  <a:schemeClr val="dk1"/>
                </a:solidFill>
                <a:latin typeface="Calibri"/>
                <a:ea typeface="Calibri"/>
                <a:cs typeface="Calibri"/>
                <a:sym typeface="Calibri"/>
              </a:rPr>
              <a:t>: Novel biomarkers for Ulcerative Colitis</a:t>
            </a:r>
            <a:endParaRPr/>
          </a:p>
          <a:p>
            <a:pPr indent="0" lvl="0" marL="0" marR="0" rtl="0" algn="l">
              <a:spcBef>
                <a:spcPts val="0"/>
              </a:spcBef>
              <a:spcAft>
                <a:spcPts val="0"/>
              </a:spcAft>
              <a:buNone/>
            </a:pPr>
            <a:r>
              <a:rPr b="1" lang="en-US" sz="2800">
                <a:solidFill>
                  <a:schemeClr val="dk1"/>
                </a:solidFill>
                <a:latin typeface="Calibri"/>
                <a:ea typeface="Calibri"/>
                <a:cs typeface="Calibri"/>
                <a:sym typeface="Calibri"/>
              </a:rPr>
              <a:t>Case study 3</a:t>
            </a:r>
            <a:r>
              <a:rPr lang="en-US" sz="2800">
                <a:solidFill>
                  <a:schemeClr val="dk1"/>
                </a:solidFill>
                <a:latin typeface="Calibri"/>
                <a:ea typeface="Calibri"/>
                <a:cs typeface="Calibri"/>
                <a:sym typeface="Calibri"/>
              </a:rPr>
              <a:t>: Non-invasive characterization of lung infections in CF patients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22"/>
          <p:cNvSpPr/>
          <p:nvPr/>
        </p:nvSpPr>
        <p:spPr>
          <a:xfrm>
            <a:off x="0" y="0"/>
            <a:ext cx="12192000" cy="6858000"/>
          </a:xfrm>
          <a:prstGeom prst="rect">
            <a:avLst/>
          </a:prstGeom>
          <a:solidFill>
            <a:srgbClr val="F9F9F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08" name="Google Shape;308;p22"/>
          <p:cNvSpPr txBox="1"/>
          <p:nvPr/>
        </p:nvSpPr>
        <p:spPr>
          <a:xfrm>
            <a:off x="809625" y="5547764"/>
            <a:ext cx="10572750"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Metagenomics is the genomic analysis of microbial communities by extracting and sequencing their DNA.</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Metagenomics allows to study complex communities of microorganisms directly in their natural environment</a:t>
            </a:r>
            <a:endParaRPr/>
          </a:p>
        </p:txBody>
      </p:sp>
      <p:pic>
        <p:nvPicPr>
          <p:cNvPr descr="A picture containing text&#10;&#10;Description automatically generated" id="309" name="Google Shape;309;p22"/>
          <p:cNvPicPr preferRelativeResize="0"/>
          <p:nvPr/>
        </p:nvPicPr>
        <p:blipFill rotWithShape="1">
          <a:blip r:embed="rId3">
            <a:alphaModFix/>
          </a:blip>
          <a:srcRect b="0" l="0" r="0" t="0"/>
          <a:stretch/>
        </p:blipFill>
        <p:spPr>
          <a:xfrm>
            <a:off x="6199796" y="1782319"/>
            <a:ext cx="2095500" cy="1803400"/>
          </a:xfrm>
          <a:prstGeom prst="rect">
            <a:avLst/>
          </a:prstGeom>
          <a:noFill/>
          <a:ln>
            <a:noFill/>
          </a:ln>
        </p:spPr>
      </p:pic>
      <p:pic>
        <p:nvPicPr>
          <p:cNvPr descr="A picture containing graphical user interface&#10;&#10;Description automatically generated" id="310" name="Google Shape;310;p22"/>
          <p:cNvPicPr preferRelativeResize="0"/>
          <p:nvPr/>
        </p:nvPicPr>
        <p:blipFill rotWithShape="1">
          <a:blip r:embed="rId4">
            <a:alphaModFix/>
          </a:blip>
          <a:srcRect b="0" l="0" r="0" t="0"/>
          <a:stretch/>
        </p:blipFill>
        <p:spPr>
          <a:xfrm>
            <a:off x="0" y="2889423"/>
            <a:ext cx="4207936" cy="1803401"/>
          </a:xfrm>
          <a:prstGeom prst="rect">
            <a:avLst/>
          </a:prstGeom>
          <a:noFill/>
          <a:ln>
            <a:noFill/>
          </a:ln>
        </p:spPr>
      </p:pic>
      <p:pic>
        <p:nvPicPr>
          <p:cNvPr descr="A group of toothbrushes&#10;&#10;Description automatically generated with low confidence" id="311" name="Google Shape;311;p22"/>
          <p:cNvPicPr preferRelativeResize="0"/>
          <p:nvPr/>
        </p:nvPicPr>
        <p:blipFill rotWithShape="1">
          <a:blip r:embed="rId5">
            <a:alphaModFix/>
          </a:blip>
          <a:srcRect b="0" l="0" r="0" t="0"/>
          <a:stretch/>
        </p:blipFill>
        <p:spPr>
          <a:xfrm>
            <a:off x="9158157" y="1937356"/>
            <a:ext cx="2540000" cy="1155700"/>
          </a:xfrm>
          <a:prstGeom prst="rect">
            <a:avLst/>
          </a:prstGeom>
          <a:noFill/>
          <a:ln>
            <a:noFill/>
          </a:ln>
        </p:spPr>
      </p:pic>
      <p:cxnSp>
        <p:nvCxnSpPr>
          <p:cNvPr id="312" name="Google Shape;312;p22"/>
          <p:cNvCxnSpPr/>
          <p:nvPr/>
        </p:nvCxnSpPr>
        <p:spPr>
          <a:xfrm>
            <a:off x="5276538" y="2684019"/>
            <a:ext cx="923258" cy="0"/>
          </a:xfrm>
          <a:prstGeom prst="straightConnector1">
            <a:avLst/>
          </a:prstGeom>
          <a:noFill/>
          <a:ln cap="flat" cmpd="sng" w="19050">
            <a:solidFill>
              <a:schemeClr val="dk1"/>
            </a:solidFill>
            <a:prstDash val="solid"/>
            <a:miter lim="800000"/>
            <a:headEnd len="sm" w="sm" type="none"/>
            <a:tailEnd len="med" w="med" type="triangle"/>
          </a:ln>
        </p:spPr>
      </p:cxnSp>
      <p:cxnSp>
        <p:nvCxnSpPr>
          <p:cNvPr id="313" name="Google Shape;313;p22"/>
          <p:cNvCxnSpPr/>
          <p:nvPr/>
        </p:nvCxnSpPr>
        <p:spPr>
          <a:xfrm>
            <a:off x="8234899" y="2686691"/>
            <a:ext cx="923258" cy="0"/>
          </a:xfrm>
          <a:prstGeom prst="straightConnector1">
            <a:avLst/>
          </a:prstGeom>
          <a:noFill/>
          <a:ln cap="flat" cmpd="sng" w="19050">
            <a:solidFill>
              <a:schemeClr val="dk1"/>
            </a:solidFill>
            <a:prstDash val="solid"/>
            <a:miter lim="800000"/>
            <a:headEnd len="sm" w="sm" type="none"/>
            <a:tailEnd len="med" w="med" type="triangle"/>
          </a:ln>
        </p:spPr>
      </p:cxnSp>
      <p:grpSp>
        <p:nvGrpSpPr>
          <p:cNvPr id="314" name="Google Shape;314;p22"/>
          <p:cNvGrpSpPr/>
          <p:nvPr/>
        </p:nvGrpSpPr>
        <p:grpSpPr>
          <a:xfrm>
            <a:off x="3289418" y="1539673"/>
            <a:ext cx="1841776" cy="2046047"/>
            <a:chOff x="3289418" y="1059382"/>
            <a:chExt cx="1841776" cy="2046047"/>
          </a:xfrm>
        </p:grpSpPr>
        <p:pic>
          <p:nvPicPr>
            <p:cNvPr descr="A picture containing diagram&#10;&#10;Description automatically generated" id="315" name="Google Shape;315;p22"/>
            <p:cNvPicPr preferRelativeResize="0"/>
            <p:nvPr/>
          </p:nvPicPr>
          <p:blipFill rotWithShape="1">
            <a:blip r:embed="rId6">
              <a:alphaModFix/>
            </a:blip>
            <a:srcRect b="0" l="0" r="0" t="0"/>
            <a:stretch/>
          </p:blipFill>
          <p:spPr>
            <a:xfrm>
              <a:off x="3289418" y="1059382"/>
              <a:ext cx="1655038" cy="1714500"/>
            </a:xfrm>
            <a:prstGeom prst="rect">
              <a:avLst/>
            </a:prstGeom>
            <a:noFill/>
            <a:ln>
              <a:noFill/>
            </a:ln>
          </p:spPr>
        </p:pic>
        <p:sp>
          <p:nvSpPr>
            <p:cNvPr id="316" name="Google Shape;316;p22"/>
            <p:cNvSpPr/>
            <p:nvPr/>
          </p:nvSpPr>
          <p:spPr>
            <a:xfrm>
              <a:off x="4229725" y="2409133"/>
              <a:ext cx="901469" cy="696296"/>
            </a:xfrm>
            <a:prstGeom prst="rect">
              <a:avLst/>
            </a:prstGeom>
            <a:solidFill>
              <a:srgbClr val="F9F9F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317" name="Google Shape;317;p22"/>
          <p:cNvSpPr txBox="1"/>
          <p:nvPr/>
        </p:nvSpPr>
        <p:spPr>
          <a:xfrm>
            <a:off x="0" y="0"/>
            <a:ext cx="12192000" cy="1325563"/>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4400"/>
              <a:buFont typeface="Calibri"/>
              <a:buNone/>
            </a:pPr>
            <a:r>
              <a:rPr lang="en-US" sz="4400">
                <a:solidFill>
                  <a:schemeClr val="dk1"/>
                </a:solidFill>
                <a:latin typeface="Calibri"/>
                <a:ea typeface="Calibri"/>
                <a:cs typeface="Calibri"/>
                <a:sym typeface="Calibri"/>
              </a:rPr>
              <a:t>Metagenomics approaches</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23"/>
          <p:cNvSpPr/>
          <p:nvPr/>
        </p:nvSpPr>
        <p:spPr>
          <a:xfrm>
            <a:off x="0" y="0"/>
            <a:ext cx="12192000" cy="6858000"/>
          </a:xfrm>
          <a:prstGeom prst="rect">
            <a:avLst/>
          </a:prstGeom>
          <a:solidFill>
            <a:srgbClr val="F9F9F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3" name="Google Shape;323;p23"/>
          <p:cNvSpPr txBox="1"/>
          <p:nvPr/>
        </p:nvSpPr>
        <p:spPr>
          <a:xfrm>
            <a:off x="809625" y="5547764"/>
            <a:ext cx="10572750"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Metagenomics is the genomic analysis of microbial communities by extracting and sequencing their DNA.</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Metagenomics allows to study complex communities of microorganisms directly in their natural environment</a:t>
            </a:r>
            <a:endParaRPr/>
          </a:p>
        </p:txBody>
      </p:sp>
      <p:pic>
        <p:nvPicPr>
          <p:cNvPr descr="A picture containing text&#10;&#10;Description automatically generated" id="324" name="Google Shape;324;p23"/>
          <p:cNvPicPr preferRelativeResize="0"/>
          <p:nvPr/>
        </p:nvPicPr>
        <p:blipFill rotWithShape="1">
          <a:blip r:embed="rId3">
            <a:alphaModFix/>
          </a:blip>
          <a:srcRect b="0" l="0" r="0" t="0"/>
          <a:stretch/>
        </p:blipFill>
        <p:spPr>
          <a:xfrm>
            <a:off x="6199796" y="1782319"/>
            <a:ext cx="2095500" cy="1803400"/>
          </a:xfrm>
          <a:prstGeom prst="rect">
            <a:avLst/>
          </a:prstGeom>
          <a:noFill/>
          <a:ln>
            <a:noFill/>
          </a:ln>
        </p:spPr>
      </p:pic>
      <p:pic>
        <p:nvPicPr>
          <p:cNvPr descr="A picture containing graphical user interface&#10;&#10;Description automatically generated" id="325" name="Google Shape;325;p23"/>
          <p:cNvPicPr preferRelativeResize="0"/>
          <p:nvPr/>
        </p:nvPicPr>
        <p:blipFill rotWithShape="1">
          <a:blip r:embed="rId4">
            <a:alphaModFix/>
          </a:blip>
          <a:srcRect b="0" l="0" r="0" t="0"/>
          <a:stretch/>
        </p:blipFill>
        <p:spPr>
          <a:xfrm>
            <a:off x="0" y="2889423"/>
            <a:ext cx="4207936" cy="1803401"/>
          </a:xfrm>
          <a:prstGeom prst="rect">
            <a:avLst/>
          </a:prstGeom>
          <a:noFill/>
          <a:ln>
            <a:noFill/>
          </a:ln>
        </p:spPr>
      </p:pic>
      <p:pic>
        <p:nvPicPr>
          <p:cNvPr descr="A group of toothbrushes&#10;&#10;Description automatically generated with low confidence" id="326" name="Google Shape;326;p23"/>
          <p:cNvPicPr preferRelativeResize="0"/>
          <p:nvPr/>
        </p:nvPicPr>
        <p:blipFill rotWithShape="1">
          <a:blip r:embed="rId5">
            <a:alphaModFix/>
          </a:blip>
          <a:srcRect b="0" l="0" r="0" t="0"/>
          <a:stretch/>
        </p:blipFill>
        <p:spPr>
          <a:xfrm>
            <a:off x="9158157" y="1937356"/>
            <a:ext cx="2540000" cy="1155700"/>
          </a:xfrm>
          <a:prstGeom prst="rect">
            <a:avLst/>
          </a:prstGeom>
          <a:noFill/>
          <a:ln>
            <a:noFill/>
          </a:ln>
        </p:spPr>
      </p:pic>
      <p:cxnSp>
        <p:nvCxnSpPr>
          <p:cNvPr id="327" name="Google Shape;327;p23"/>
          <p:cNvCxnSpPr/>
          <p:nvPr/>
        </p:nvCxnSpPr>
        <p:spPr>
          <a:xfrm>
            <a:off x="5276538" y="2684019"/>
            <a:ext cx="923258" cy="0"/>
          </a:xfrm>
          <a:prstGeom prst="straightConnector1">
            <a:avLst/>
          </a:prstGeom>
          <a:noFill/>
          <a:ln cap="flat" cmpd="sng" w="19050">
            <a:solidFill>
              <a:schemeClr val="dk1"/>
            </a:solidFill>
            <a:prstDash val="solid"/>
            <a:miter lim="800000"/>
            <a:headEnd len="sm" w="sm" type="none"/>
            <a:tailEnd len="med" w="med" type="triangle"/>
          </a:ln>
        </p:spPr>
      </p:cxnSp>
      <p:cxnSp>
        <p:nvCxnSpPr>
          <p:cNvPr id="328" name="Google Shape;328;p23"/>
          <p:cNvCxnSpPr/>
          <p:nvPr/>
        </p:nvCxnSpPr>
        <p:spPr>
          <a:xfrm>
            <a:off x="8234899" y="2686691"/>
            <a:ext cx="923258" cy="0"/>
          </a:xfrm>
          <a:prstGeom prst="straightConnector1">
            <a:avLst/>
          </a:prstGeom>
          <a:noFill/>
          <a:ln cap="flat" cmpd="sng" w="19050">
            <a:solidFill>
              <a:schemeClr val="dk1"/>
            </a:solidFill>
            <a:prstDash val="solid"/>
            <a:miter lim="800000"/>
            <a:headEnd len="sm" w="sm" type="none"/>
            <a:tailEnd len="med" w="med" type="triangle"/>
          </a:ln>
        </p:spPr>
      </p:cxnSp>
      <p:grpSp>
        <p:nvGrpSpPr>
          <p:cNvPr id="329" name="Google Shape;329;p23"/>
          <p:cNvGrpSpPr/>
          <p:nvPr/>
        </p:nvGrpSpPr>
        <p:grpSpPr>
          <a:xfrm>
            <a:off x="3289418" y="1539673"/>
            <a:ext cx="1841776" cy="2046047"/>
            <a:chOff x="3289418" y="1059382"/>
            <a:chExt cx="1841776" cy="2046047"/>
          </a:xfrm>
        </p:grpSpPr>
        <p:pic>
          <p:nvPicPr>
            <p:cNvPr descr="A picture containing diagram&#10;&#10;Description automatically generated" id="330" name="Google Shape;330;p23"/>
            <p:cNvPicPr preferRelativeResize="0"/>
            <p:nvPr/>
          </p:nvPicPr>
          <p:blipFill rotWithShape="1">
            <a:blip r:embed="rId6">
              <a:alphaModFix/>
            </a:blip>
            <a:srcRect b="0" l="0" r="0" t="0"/>
            <a:stretch/>
          </p:blipFill>
          <p:spPr>
            <a:xfrm>
              <a:off x="3289418" y="1059382"/>
              <a:ext cx="1655038" cy="1714500"/>
            </a:xfrm>
            <a:prstGeom prst="rect">
              <a:avLst/>
            </a:prstGeom>
            <a:noFill/>
            <a:ln>
              <a:noFill/>
            </a:ln>
          </p:spPr>
        </p:pic>
        <p:sp>
          <p:nvSpPr>
            <p:cNvPr id="331" name="Google Shape;331;p23"/>
            <p:cNvSpPr/>
            <p:nvPr/>
          </p:nvSpPr>
          <p:spPr>
            <a:xfrm>
              <a:off x="4229725" y="2409133"/>
              <a:ext cx="901469" cy="696296"/>
            </a:xfrm>
            <a:prstGeom prst="rect">
              <a:avLst/>
            </a:prstGeom>
            <a:solidFill>
              <a:srgbClr val="F9F9F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332" name="Google Shape;332;p23"/>
          <p:cNvSpPr txBox="1"/>
          <p:nvPr/>
        </p:nvSpPr>
        <p:spPr>
          <a:xfrm>
            <a:off x="0" y="0"/>
            <a:ext cx="12192000" cy="1325563"/>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4400"/>
              <a:buFont typeface="Calibri"/>
              <a:buNone/>
            </a:pPr>
            <a:r>
              <a:rPr lang="en-US" sz="4400">
                <a:solidFill>
                  <a:schemeClr val="dk1"/>
                </a:solidFill>
                <a:latin typeface="Calibri"/>
                <a:ea typeface="Calibri"/>
                <a:cs typeface="Calibri"/>
                <a:sym typeface="Calibri"/>
              </a:rPr>
              <a:t>Metagenomics approaches</a:t>
            </a:r>
            <a:endParaRPr/>
          </a:p>
        </p:txBody>
      </p:sp>
      <p:cxnSp>
        <p:nvCxnSpPr>
          <p:cNvPr id="333" name="Google Shape;333;p23"/>
          <p:cNvCxnSpPr/>
          <p:nvPr/>
        </p:nvCxnSpPr>
        <p:spPr>
          <a:xfrm flipH="1">
            <a:off x="8905988" y="3215615"/>
            <a:ext cx="810708" cy="1225044"/>
          </a:xfrm>
          <a:prstGeom prst="straightConnector1">
            <a:avLst/>
          </a:prstGeom>
          <a:noFill/>
          <a:ln cap="flat" cmpd="sng" w="9525">
            <a:solidFill>
              <a:schemeClr val="dk1"/>
            </a:solidFill>
            <a:prstDash val="solid"/>
            <a:miter lim="800000"/>
            <a:headEnd len="sm" w="sm" type="none"/>
            <a:tailEnd len="med" w="med" type="triangle"/>
          </a:ln>
        </p:spPr>
      </p:cxnSp>
      <p:sp>
        <p:nvSpPr>
          <p:cNvPr id="334" name="Google Shape;334;p23"/>
          <p:cNvSpPr txBox="1"/>
          <p:nvPr/>
        </p:nvSpPr>
        <p:spPr>
          <a:xfrm>
            <a:off x="8295296" y="4453263"/>
            <a:ext cx="1528533"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Community composition</a:t>
            </a:r>
            <a:endParaRPr/>
          </a:p>
        </p:txBody>
      </p:sp>
      <p:cxnSp>
        <p:nvCxnSpPr>
          <p:cNvPr id="335" name="Google Shape;335;p23"/>
          <p:cNvCxnSpPr/>
          <p:nvPr/>
        </p:nvCxnSpPr>
        <p:spPr>
          <a:xfrm>
            <a:off x="10822752" y="3093056"/>
            <a:ext cx="620485" cy="1347603"/>
          </a:xfrm>
          <a:prstGeom prst="straightConnector1">
            <a:avLst/>
          </a:prstGeom>
          <a:noFill/>
          <a:ln cap="flat" cmpd="sng" w="9525">
            <a:solidFill>
              <a:schemeClr val="dk1"/>
            </a:solidFill>
            <a:prstDash val="solid"/>
            <a:miter lim="800000"/>
            <a:headEnd len="sm" w="sm" type="none"/>
            <a:tailEnd len="med" w="med" type="triangle"/>
          </a:ln>
        </p:spPr>
      </p:cxnSp>
      <p:sp>
        <p:nvSpPr>
          <p:cNvPr id="336" name="Google Shape;336;p23"/>
          <p:cNvSpPr txBox="1"/>
          <p:nvPr/>
        </p:nvSpPr>
        <p:spPr>
          <a:xfrm>
            <a:off x="10904165" y="4448659"/>
            <a:ext cx="1528533"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Community functions</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24"/>
          <p:cNvSpPr/>
          <p:nvPr/>
        </p:nvSpPr>
        <p:spPr>
          <a:xfrm>
            <a:off x="0" y="-13000"/>
            <a:ext cx="12192000" cy="6858000"/>
          </a:xfrm>
          <a:prstGeom prst="rect">
            <a:avLst/>
          </a:prstGeom>
          <a:solidFill>
            <a:srgbClr val="F9F9F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42" name="Google Shape;342;p24"/>
          <p:cNvSpPr txBox="1"/>
          <p:nvPr/>
        </p:nvSpPr>
        <p:spPr>
          <a:xfrm>
            <a:off x="809625" y="5547764"/>
            <a:ext cx="10572750"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Metagenomics is the genomic analysis of microbial communities by extracting and sequencing their DNA.</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Metagenomics allows to study complex communities of microorganisms directly in their natural environment</a:t>
            </a:r>
            <a:endParaRPr/>
          </a:p>
        </p:txBody>
      </p:sp>
      <p:pic>
        <p:nvPicPr>
          <p:cNvPr descr="A picture containing text&#10;&#10;Description automatically generated" id="343" name="Google Shape;343;p24"/>
          <p:cNvPicPr preferRelativeResize="0"/>
          <p:nvPr/>
        </p:nvPicPr>
        <p:blipFill rotWithShape="1">
          <a:blip r:embed="rId3">
            <a:alphaModFix/>
          </a:blip>
          <a:srcRect b="0" l="0" r="0" t="0"/>
          <a:stretch/>
        </p:blipFill>
        <p:spPr>
          <a:xfrm>
            <a:off x="5208427" y="1301996"/>
            <a:ext cx="2095500" cy="1803400"/>
          </a:xfrm>
          <a:prstGeom prst="rect">
            <a:avLst/>
          </a:prstGeom>
          <a:noFill/>
          <a:ln>
            <a:noFill/>
          </a:ln>
        </p:spPr>
      </p:pic>
      <p:pic>
        <p:nvPicPr>
          <p:cNvPr descr="A picture containing graphical user interface&#10;&#10;Description automatically generated" id="344" name="Google Shape;344;p24"/>
          <p:cNvPicPr preferRelativeResize="0"/>
          <p:nvPr/>
        </p:nvPicPr>
        <p:blipFill rotWithShape="1">
          <a:blip r:embed="rId4">
            <a:alphaModFix/>
          </a:blip>
          <a:srcRect b="0" l="0" r="0" t="0"/>
          <a:stretch/>
        </p:blipFill>
        <p:spPr>
          <a:xfrm>
            <a:off x="0" y="2409132"/>
            <a:ext cx="4207936" cy="1803401"/>
          </a:xfrm>
          <a:prstGeom prst="rect">
            <a:avLst/>
          </a:prstGeom>
          <a:noFill/>
          <a:ln>
            <a:noFill/>
          </a:ln>
        </p:spPr>
      </p:pic>
      <p:pic>
        <p:nvPicPr>
          <p:cNvPr descr="A group of toothbrushes&#10;&#10;Description automatically generated with low confidence" id="345" name="Google Shape;345;p24"/>
          <p:cNvPicPr preferRelativeResize="0"/>
          <p:nvPr/>
        </p:nvPicPr>
        <p:blipFill rotWithShape="1">
          <a:blip r:embed="rId5">
            <a:alphaModFix/>
          </a:blip>
          <a:srcRect b="0" l="0" r="0" t="0"/>
          <a:stretch/>
        </p:blipFill>
        <p:spPr>
          <a:xfrm>
            <a:off x="8166788" y="1457033"/>
            <a:ext cx="2540000" cy="1155700"/>
          </a:xfrm>
          <a:prstGeom prst="rect">
            <a:avLst/>
          </a:prstGeom>
          <a:noFill/>
          <a:ln>
            <a:noFill/>
          </a:ln>
        </p:spPr>
      </p:pic>
      <p:cxnSp>
        <p:nvCxnSpPr>
          <p:cNvPr id="346" name="Google Shape;346;p24"/>
          <p:cNvCxnSpPr/>
          <p:nvPr/>
        </p:nvCxnSpPr>
        <p:spPr>
          <a:xfrm>
            <a:off x="4285169" y="2203696"/>
            <a:ext cx="923258" cy="0"/>
          </a:xfrm>
          <a:prstGeom prst="straightConnector1">
            <a:avLst/>
          </a:prstGeom>
          <a:noFill/>
          <a:ln cap="flat" cmpd="sng" w="19050">
            <a:solidFill>
              <a:schemeClr val="dk1"/>
            </a:solidFill>
            <a:prstDash val="solid"/>
            <a:miter lim="800000"/>
            <a:headEnd len="sm" w="sm" type="none"/>
            <a:tailEnd len="med" w="med" type="triangle"/>
          </a:ln>
        </p:spPr>
      </p:cxnSp>
      <p:cxnSp>
        <p:nvCxnSpPr>
          <p:cNvPr id="347" name="Google Shape;347;p24"/>
          <p:cNvCxnSpPr/>
          <p:nvPr/>
        </p:nvCxnSpPr>
        <p:spPr>
          <a:xfrm>
            <a:off x="7243530" y="2206368"/>
            <a:ext cx="923258" cy="0"/>
          </a:xfrm>
          <a:prstGeom prst="straightConnector1">
            <a:avLst/>
          </a:prstGeom>
          <a:noFill/>
          <a:ln cap="flat" cmpd="sng" w="19050">
            <a:solidFill>
              <a:schemeClr val="dk1"/>
            </a:solidFill>
            <a:prstDash val="solid"/>
            <a:miter lim="800000"/>
            <a:headEnd len="sm" w="sm" type="none"/>
            <a:tailEnd len="med" w="med" type="triangle"/>
          </a:ln>
        </p:spPr>
      </p:cxnSp>
      <p:grpSp>
        <p:nvGrpSpPr>
          <p:cNvPr id="348" name="Google Shape;348;p24"/>
          <p:cNvGrpSpPr/>
          <p:nvPr/>
        </p:nvGrpSpPr>
        <p:grpSpPr>
          <a:xfrm>
            <a:off x="2613082" y="806676"/>
            <a:ext cx="1841776" cy="2046047"/>
            <a:chOff x="3289418" y="1059382"/>
            <a:chExt cx="1841776" cy="2046047"/>
          </a:xfrm>
        </p:grpSpPr>
        <p:pic>
          <p:nvPicPr>
            <p:cNvPr descr="A picture containing diagram&#10;&#10;Description automatically generated" id="349" name="Google Shape;349;p24"/>
            <p:cNvPicPr preferRelativeResize="0"/>
            <p:nvPr/>
          </p:nvPicPr>
          <p:blipFill rotWithShape="1">
            <a:blip r:embed="rId6">
              <a:alphaModFix/>
            </a:blip>
            <a:srcRect b="0" l="0" r="0" t="0"/>
            <a:stretch/>
          </p:blipFill>
          <p:spPr>
            <a:xfrm>
              <a:off x="3289418" y="1059382"/>
              <a:ext cx="1655038" cy="1714500"/>
            </a:xfrm>
            <a:prstGeom prst="rect">
              <a:avLst/>
            </a:prstGeom>
            <a:noFill/>
            <a:ln>
              <a:noFill/>
            </a:ln>
          </p:spPr>
        </p:pic>
        <p:sp>
          <p:nvSpPr>
            <p:cNvPr id="350" name="Google Shape;350;p24"/>
            <p:cNvSpPr/>
            <p:nvPr/>
          </p:nvSpPr>
          <p:spPr>
            <a:xfrm>
              <a:off x="4229725" y="2409133"/>
              <a:ext cx="901469" cy="696296"/>
            </a:xfrm>
            <a:prstGeom prst="rect">
              <a:avLst/>
            </a:prstGeom>
            <a:solidFill>
              <a:srgbClr val="F9F9F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351" name="Google Shape;351;p24"/>
          <p:cNvCxnSpPr/>
          <p:nvPr/>
        </p:nvCxnSpPr>
        <p:spPr>
          <a:xfrm flipH="1">
            <a:off x="8244234" y="2521176"/>
            <a:ext cx="1053903" cy="1368191"/>
          </a:xfrm>
          <a:prstGeom prst="straightConnector1">
            <a:avLst/>
          </a:prstGeom>
          <a:noFill/>
          <a:ln cap="flat" cmpd="sng" w="9525">
            <a:solidFill>
              <a:schemeClr val="dk1"/>
            </a:solidFill>
            <a:prstDash val="solid"/>
            <a:miter lim="800000"/>
            <a:headEnd len="sm" w="sm" type="none"/>
            <a:tailEnd len="med" w="med" type="triangle"/>
          </a:ln>
        </p:spPr>
      </p:cxnSp>
      <p:sp>
        <p:nvSpPr>
          <p:cNvPr id="352" name="Google Shape;352;p24"/>
          <p:cNvSpPr txBox="1"/>
          <p:nvPr/>
        </p:nvSpPr>
        <p:spPr>
          <a:xfrm>
            <a:off x="7633542" y="3901971"/>
            <a:ext cx="1528533"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Community composition</a:t>
            </a:r>
            <a:endParaRPr/>
          </a:p>
        </p:txBody>
      </p:sp>
      <p:cxnSp>
        <p:nvCxnSpPr>
          <p:cNvPr id="353" name="Google Shape;353;p24"/>
          <p:cNvCxnSpPr/>
          <p:nvPr/>
        </p:nvCxnSpPr>
        <p:spPr>
          <a:xfrm>
            <a:off x="9674942" y="2521176"/>
            <a:ext cx="1106541" cy="1368191"/>
          </a:xfrm>
          <a:prstGeom prst="straightConnector1">
            <a:avLst/>
          </a:prstGeom>
          <a:noFill/>
          <a:ln cap="flat" cmpd="sng" w="9525">
            <a:solidFill>
              <a:schemeClr val="dk1"/>
            </a:solidFill>
            <a:prstDash val="solid"/>
            <a:miter lim="800000"/>
            <a:headEnd len="sm" w="sm" type="none"/>
            <a:tailEnd len="med" w="med" type="triangle"/>
          </a:ln>
        </p:spPr>
      </p:cxnSp>
      <p:sp>
        <p:nvSpPr>
          <p:cNvPr id="354" name="Google Shape;354;p24"/>
          <p:cNvSpPr txBox="1"/>
          <p:nvPr/>
        </p:nvSpPr>
        <p:spPr>
          <a:xfrm>
            <a:off x="10242411" y="3897367"/>
            <a:ext cx="1528533"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Community functions</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p28"/>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6000"/>
              <a:buFont typeface="Calibri"/>
              <a:buNone/>
            </a:pPr>
            <a:r>
              <a:rPr b="1" lang="en-US"/>
              <a:t>Case 1: </a:t>
            </a:r>
            <a:r>
              <a:rPr lang="en-US" sz="4800"/>
              <a:t>Microbiota dysbiosis in honeybee (</a:t>
            </a:r>
            <a:r>
              <a:rPr i="1" lang="en-US" sz="4800"/>
              <a:t>Apis mellifera</a:t>
            </a:r>
            <a:r>
              <a:rPr lang="en-US" sz="4800"/>
              <a:t> L</a:t>
            </a:r>
            <a:r>
              <a:rPr i="1" lang="en-US" sz="4800"/>
              <a:t>.</a:t>
            </a:r>
            <a:r>
              <a:rPr lang="en-US" sz="4800"/>
              <a:t>) larvae infected with brood diseases</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pic>
        <p:nvPicPr>
          <p:cNvPr descr="Life Cycle of a Honey Bee – Bees With Stories" id="364" name="Google Shape;364;p29"/>
          <p:cNvPicPr preferRelativeResize="0"/>
          <p:nvPr/>
        </p:nvPicPr>
        <p:blipFill rotWithShape="1">
          <a:blip r:embed="rId3">
            <a:alphaModFix/>
          </a:blip>
          <a:srcRect b="7077" l="9809" r="24056" t="34475"/>
          <a:stretch/>
        </p:blipFill>
        <p:spPr>
          <a:xfrm>
            <a:off x="2031999" y="514410"/>
            <a:ext cx="5308601" cy="3251200"/>
          </a:xfrm>
          <a:prstGeom prst="rect">
            <a:avLst/>
          </a:prstGeom>
          <a:noFill/>
          <a:ln>
            <a:noFill/>
          </a:ln>
        </p:spPr>
      </p:pic>
      <p:pic>
        <p:nvPicPr>
          <p:cNvPr descr="Brood Matters Too: The Role of Brood in Hygienic Behavior - American Bee  Journal" id="365" name="Google Shape;365;p29"/>
          <p:cNvPicPr preferRelativeResize="0"/>
          <p:nvPr/>
        </p:nvPicPr>
        <p:blipFill rotWithShape="1">
          <a:blip r:embed="rId4">
            <a:alphaModFix/>
          </a:blip>
          <a:srcRect b="0" l="0" r="0" t="0"/>
          <a:stretch/>
        </p:blipFill>
        <p:spPr>
          <a:xfrm>
            <a:off x="8111067" y="483632"/>
            <a:ext cx="4080933" cy="3060700"/>
          </a:xfrm>
          <a:prstGeom prst="rect">
            <a:avLst/>
          </a:prstGeom>
          <a:noFill/>
          <a:ln>
            <a:noFill/>
          </a:ln>
        </p:spPr>
      </p:pic>
      <p:sp>
        <p:nvSpPr>
          <p:cNvPr id="366" name="Google Shape;366;p29"/>
          <p:cNvSpPr txBox="1"/>
          <p:nvPr/>
        </p:nvSpPr>
        <p:spPr>
          <a:xfrm>
            <a:off x="8111067" y="114300"/>
            <a:ext cx="1909233"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dk1"/>
                </a:solidFill>
                <a:latin typeface="Calibri"/>
                <a:ea typeface="Calibri"/>
                <a:cs typeface="Calibri"/>
                <a:sym typeface="Calibri"/>
              </a:rPr>
              <a:t>Normal Brood</a:t>
            </a:r>
            <a:endParaRPr/>
          </a:p>
        </p:txBody>
      </p:sp>
      <p:pic>
        <p:nvPicPr>
          <p:cNvPr descr="American Foulbrood (AFB) | Talking With Bees" id="367" name="Google Shape;367;p29"/>
          <p:cNvPicPr preferRelativeResize="0"/>
          <p:nvPr/>
        </p:nvPicPr>
        <p:blipFill rotWithShape="1">
          <a:blip r:embed="rId5">
            <a:alphaModFix/>
          </a:blip>
          <a:srcRect b="15542" l="0" r="0" t="0"/>
          <a:stretch/>
        </p:blipFill>
        <p:spPr>
          <a:xfrm>
            <a:off x="8027140" y="4216400"/>
            <a:ext cx="4164859" cy="2641600"/>
          </a:xfrm>
          <a:prstGeom prst="rect">
            <a:avLst/>
          </a:prstGeom>
          <a:noFill/>
          <a:ln>
            <a:noFill/>
          </a:ln>
        </p:spPr>
      </p:pic>
      <p:sp>
        <p:nvSpPr>
          <p:cNvPr id="368" name="Google Shape;368;p29"/>
          <p:cNvSpPr txBox="1"/>
          <p:nvPr/>
        </p:nvSpPr>
        <p:spPr>
          <a:xfrm>
            <a:off x="8027139" y="3881974"/>
            <a:ext cx="2856761"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dk1"/>
                </a:solidFill>
                <a:latin typeface="Calibri"/>
                <a:ea typeface="Calibri"/>
                <a:cs typeface="Calibri"/>
                <a:sym typeface="Calibri"/>
              </a:rPr>
              <a:t>Infected Brood</a:t>
            </a:r>
            <a:endParaRPr/>
          </a:p>
        </p:txBody>
      </p:sp>
      <p:sp>
        <p:nvSpPr>
          <p:cNvPr id="369" name="Google Shape;369;p29"/>
          <p:cNvSpPr txBox="1"/>
          <p:nvPr>
            <p:ph type="title"/>
          </p:nvPr>
        </p:nvSpPr>
        <p:spPr>
          <a:xfrm>
            <a:off x="0" y="0"/>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Context</a:t>
            </a:r>
            <a:endParaRPr/>
          </a:p>
        </p:txBody>
      </p:sp>
      <p:sp>
        <p:nvSpPr>
          <p:cNvPr id="370" name="Google Shape;370;p29"/>
          <p:cNvSpPr txBox="1"/>
          <p:nvPr/>
        </p:nvSpPr>
        <p:spPr>
          <a:xfrm>
            <a:off x="0" y="4084430"/>
            <a:ext cx="7811238" cy="261610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dk1"/>
                </a:solidFill>
                <a:latin typeface="Calibri"/>
                <a:ea typeface="Calibri"/>
                <a:cs typeface="Calibri"/>
                <a:sym typeface="Calibri"/>
              </a:rPr>
              <a:t>American foulbrood (AFB) disease</a:t>
            </a:r>
            <a:r>
              <a:rPr lang="en-US" sz="1800">
                <a:solidFill>
                  <a:schemeClr val="dk1"/>
                </a:solidFill>
                <a:latin typeface="Calibri"/>
                <a:ea typeface="Calibri"/>
                <a:cs typeface="Calibri"/>
                <a:sym typeface="Calibri"/>
              </a:rPr>
              <a:t>: </a:t>
            </a:r>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disease caused by </a:t>
            </a:r>
            <a:r>
              <a:rPr i="1" lang="en-US" sz="1800">
                <a:solidFill>
                  <a:schemeClr val="dk1"/>
                </a:solidFill>
                <a:latin typeface="Calibri"/>
                <a:ea typeface="Calibri"/>
                <a:cs typeface="Calibri"/>
                <a:sym typeface="Calibri"/>
              </a:rPr>
              <a:t>Paenibacillus larvae</a:t>
            </a:r>
            <a:r>
              <a:rPr lang="en-US" sz="1800">
                <a:solidFill>
                  <a:schemeClr val="dk1"/>
                </a:solidFill>
                <a:latin typeface="Calibri"/>
                <a:ea typeface="Calibri"/>
                <a:cs typeface="Calibri"/>
                <a:sym typeface="Calibri"/>
              </a:rPr>
              <a:t> that can wipe out honeybee broods and cause substantial economic losses to beekeepers</a:t>
            </a:r>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several honeybee behaviors such as honey robbing and adult workers drift can cause the disease to spread between beehives</a:t>
            </a:r>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honeybee gut microbiota is involved in hosts' metabolism, development and immunity</a:t>
            </a:r>
            <a:endParaRPr/>
          </a:p>
          <a:p>
            <a:pPr indent="-171450" lvl="0" marL="285750" marR="0" rtl="0" algn="l">
              <a:spcBef>
                <a:spcPts val="0"/>
              </a:spcBef>
              <a:spcAft>
                <a:spcPts val="0"/>
              </a:spcAft>
              <a:buClr>
                <a:schemeClr val="dk1"/>
              </a:buClr>
              <a:buSzPts val="1800"/>
              <a:buFont typeface="Arial"/>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b="1" lang="en-US" sz="1800">
                <a:solidFill>
                  <a:srgbClr val="C00000"/>
                </a:solidFill>
                <a:latin typeface="Calibri"/>
                <a:ea typeface="Calibri"/>
                <a:cs typeface="Calibri"/>
                <a:sym typeface="Calibri"/>
              </a:rPr>
              <a:t>🡪 Characterization of the disease and its impacts on bee microbiota</a:t>
            </a:r>
            <a:endParaRPr b="1" sz="1800">
              <a:solidFill>
                <a:srgbClr val="C00000"/>
              </a:solidFill>
              <a:latin typeface="Calibri"/>
              <a:ea typeface="Calibri"/>
              <a:cs typeface="Calibri"/>
              <a:sym typeface="Calibri"/>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sp>
        <p:nvSpPr>
          <p:cNvPr id="376" name="Google Shape;376;p30"/>
          <p:cNvSpPr txBox="1"/>
          <p:nvPr>
            <p:ph type="title"/>
          </p:nvPr>
        </p:nvSpPr>
        <p:spPr>
          <a:xfrm>
            <a:off x="0" y="0"/>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Experimental setup</a:t>
            </a:r>
            <a:endParaRPr/>
          </a:p>
        </p:txBody>
      </p:sp>
      <p:sp>
        <p:nvSpPr>
          <p:cNvPr id="377" name="Google Shape;377;p30"/>
          <p:cNvSpPr txBox="1"/>
          <p:nvPr/>
        </p:nvSpPr>
        <p:spPr>
          <a:xfrm>
            <a:off x="4241800" y="2133917"/>
            <a:ext cx="5842000"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Hives located in the villages of Yangzhou city, China</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One hive suspected of being infected with AFB disease</a:t>
            </a:r>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Other hives didn’t display any sign of infection</a:t>
            </a:r>
            <a:endParaRPr/>
          </a:p>
        </p:txBody>
      </p:sp>
      <p:pic>
        <p:nvPicPr>
          <p:cNvPr descr="Apiary designs, themes, templates and downloadable graphic elements on  Dribbble" id="378" name="Google Shape;378;p30"/>
          <p:cNvPicPr preferRelativeResize="0"/>
          <p:nvPr/>
        </p:nvPicPr>
        <p:blipFill rotWithShape="1">
          <a:blip r:embed="rId3">
            <a:alphaModFix/>
          </a:blip>
          <a:srcRect b="66334" l="7750" r="71499" t="8333"/>
          <a:stretch/>
        </p:blipFill>
        <p:spPr>
          <a:xfrm>
            <a:off x="2286000" y="1471135"/>
            <a:ext cx="1447655" cy="1325563"/>
          </a:xfrm>
          <a:prstGeom prst="rect">
            <a:avLst/>
          </a:prstGeom>
          <a:noFill/>
          <a:ln>
            <a:noFill/>
          </a:ln>
        </p:spPr>
      </p:pic>
      <p:pic>
        <p:nvPicPr>
          <p:cNvPr descr="Apiary designs, themes, templates and downloadable graphic elements on  Dribbble" id="379" name="Google Shape;379;p30"/>
          <p:cNvPicPr preferRelativeResize="0"/>
          <p:nvPr/>
        </p:nvPicPr>
        <p:blipFill rotWithShape="1">
          <a:blip r:embed="rId3">
            <a:alphaModFix/>
          </a:blip>
          <a:srcRect b="66334" l="7750" r="71499" t="8333"/>
          <a:stretch/>
        </p:blipFill>
        <p:spPr>
          <a:xfrm>
            <a:off x="1054025" y="1912182"/>
            <a:ext cx="1447655" cy="1325563"/>
          </a:xfrm>
          <a:prstGeom prst="rect">
            <a:avLst/>
          </a:prstGeom>
          <a:noFill/>
          <a:ln>
            <a:noFill/>
          </a:ln>
        </p:spPr>
      </p:pic>
      <p:pic>
        <p:nvPicPr>
          <p:cNvPr descr="Apiary designs, themes, templates and downloadable graphic elements on  Dribbble" id="380" name="Google Shape;380;p30"/>
          <p:cNvPicPr preferRelativeResize="0"/>
          <p:nvPr/>
        </p:nvPicPr>
        <p:blipFill rotWithShape="1">
          <a:blip r:embed="rId3">
            <a:alphaModFix/>
          </a:blip>
          <a:srcRect b="66334" l="7750" r="71499" t="8333"/>
          <a:stretch/>
        </p:blipFill>
        <p:spPr>
          <a:xfrm>
            <a:off x="2285999" y="2595582"/>
            <a:ext cx="1447655" cy="1325563"/>
          </a:xfrm>
          <a:prstGeom prst="rect">
            <a:avLst/>
          </a:prstGeom>
          <a:noFill/>
          <a:ln>
            <a:noFill/>
          </a:ln>
        </p:spPr>
      </p:pic>
      <p:pic>
        <p:nvPicPr>
          <p:cNvPr descr="Hand Drawn Life Cycle Bee Stock Vector (Royalty Free) 1975118552" id="381" name="Google Shape;381;p30"/>
          <p:cNvPicPr preferRelativeResize="0"/>
          <p:nvPr/>
        </p:nvPicPr>
        <p:blipFill rotWithShape="1">
          <a:blip r:embed="rId4">
            <a:alphaModFix/>
          </a:blip>
          <a:srcRect b="14274" l="22309" r="46409" t="52454"/>
          <a:stretch/>
        </p:blipFill>
        <p:spPr>
          <a:xfrm>
            <a:off x="1535176" y="4406066"/>
            <a:ext cx="1933008" cy="1476099"/>
          </a:xfrm>
          <a:prstGeom prst="rect">
            <a:avLst/>
          </a:prstGeom>
          <a:noFill/>
          <a:ln>
            <a:noFill/>
          </a:ln>
        </p:spPr>
      </p:pic>
      <p:sp>
        <p:nvSpPr>
          <p:cNvPr id="382" name="Google Shape;382;p30"/>
          <p:cNvSpPr txBox="1"/>
          <p:nvPr/>
        </p:nvSpPr>
        <p:spPr>
          <a:xfrm>
            <a:off x="4241800" y="4545766"/>
            <a:ext cx="5842000"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Collection of:</a:t>
            </a:r>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6 infected larvae</a:t>
            </a:r>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6 considered healthy larvae</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p31"/>
          <p:cNvSpPr txBox="1"/>
          <p:nvPr>
            <p:ph type="title"/>
          </p:nvPr>
        </p:nvSpPr>
        <p:spPr>
          <a:xfrm>
            <a:off x="-1" y="0"/>
            <a:ext cx="7914807"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16S rRNA amplicon sequencing</a:t>
            </a:r>
            <a:endParaRPr/>
          </a:p>
        </p:txBody>
      </p:sp>
      <p:grpSp>
        <p:nvGrpSpPr>
          <p:cNvPr id="388" name="Google Shape;388;p31"/>
          <p:cNvGrpSpPr/>
          <p:nvPr/>
        </p:nvGrpSpPr>
        <p:grpSpPr>
          <a:xfrm>
            <a:off x="139700" y="1325563"/>
            <a:ext cx="9288488" cy="1489007"/>
            <a:chOff x="416208" y="1325563"/>
            <a:chExt cx="9288488" cy="1489007"/>
          </a:xfrm>
        </p:grpSpPr>
        <p:pic>
          <p:nvPicPr>
            <p:cNvPr id="389" name="Google Shape;389;p31"/>
            <p:cNvPicPr preferRelativeResize="0"/>
            <p:nvPr/>
          </p:nvPicPr>
          <p:blipFill rotWithShape="1">
            <a:blip r:embed="rId3">
              <a:alphaModFix/>
            </a:blip>
            <a:srcRect b="74074" l="57962" r="0" t="6598"/>
            <a:stretch/>
          </p:blipFill>
          <p:spPr>
            <a:xfrm>
              <a:off x="4371691" y="1489007"/>
              <a:ext cx="2634683" cy="1325563"/>
            </a:xfrm>
            <a:prstGeom prst="rect">
              <a:avLst/>
            </a:prstGeom>
            <a:noFill/>
            <a:ln>
              <a:noFill/>
            </a:ln>
          </p:spPr>
        </p:pic>
        <p:grpSp>
          <p:nvGrpSpPr>
            <p:cNvPr id="390" name="Google Shape;390;p31"/>
            <p:cNvGrpSpPr/>
            <p:nvPr/>
          </p:nvGrpSpPr>
          <p:grpSpPr>
            <a:xfrm>
              <a:off x="416208" y="1325563"/>
              <a:ext cx="3955483" cy="1476099"/>
              <a:chOff x="676842" y="1903133"/>
              <a:chExt cx="3955483" cy="1476099"/>
            </a:xfrm>
          </p:grpSpPr>
          <p:pic>
            <p:nvPicPr>
              <p:cNvPr id="391" name="Google Shape;391;p31"/>
              <p:cNvPicPr preferRelativeResize="0"/>
              <p:nvPr/>
            </p:nvPicPr>
            <p:blipFill rotWithShape="1">
              <a:blip r:embed="rId3">
                <a:alphaModFix/>
              </a:blip>
              <a:srcRect b="76263" l="29765" r="42473" t="4408"/>
              <a:stretch/>
            </p:blipFill>
            <p:spPr>
              <a:xfrm>
                <a:off x="2892425" y="2028269"/>
                <a:ext cx="1739900" cy="1325563"/>
              </a:xfrm>
              <a:prstGeom prst="rect">
                <a:avLst/>
              </a:prstGeom>
              <a:noFill/>
              <a:ln>
                <a:noFill/>
              </a:ln>
            </p:spPr>
          </p:pic>
          <p:pic>
            <p:nvPicPr>
              <p:cNvPr descr="Hand Drawn Life Cycle Bee Stock Vector (Royalty Free) 1975118552" id="392" name="Google Shape;392;p31"/>
              <p:cNvPicPr preferRelativeResize="0"/>
              <p:nvPr/>
            </p:nvPicPr>
            <p:blipFill rotWithShape="1">
              <a:blip r:embed="rId4">
                <a:alphaModFix/>
              </a:blip>
              <a:srcRect b="14274" l="22309" r="46409" t="52454"/>
              <a:stretch/>
            </p:blipFill>
            <p:spPr>
              <a:xfrm>
                <a:off x="676842" y="1903133"/>
                <a:ext cx="1933008" cy="1476099"/>
              </a:xfrm>
              <a:prstGeom prst="rect">
                <a:avLst/>
              </a:prstGeom>
              <a:noFill/>
              <a:ln>
                <a:noFill/>
              </a:ln>
            </p:spPr>
          </p:pic>
          <p:cxnSp>
            <p:nvCxnSpPr>
              <p:cNvPr id="393" name="Google Shape;393;p31"/>
              <p:cNvCxnSpPr>
                <a:stCxn id="392" idx="3"/>
              </p:cNvCxnSpPr>
              <p:nvPr/>
            </p:nvCxnSpPr>
            <p:spPr>
              <a:xfrm flipH="1" rot="10800000">
                <a:off x="2609850" y="2464783"/>
                <a:ext cx="577800" cy="176400"/>
              </a:xfrm>
              <a:prstGeom prst="straightConnector1">
                <a:avLst/>
              </a:prstGeom>
              <a:noFill/>
              <a:ln cap="flat" cmpd="sng" w="57150">
                <a:solidFill>
                  <a:schemeClr val="dk1"/>
                </a:solidFill>
                <a:prstDash val="solid"/>
                <a:miter lim="800000"/>
                <a:headEnd len="sm" w="sm" type="none"/>
                <a:tailEnd len="med" w="med" type="triangle"/>
              </a:ln>
            </p:spPr>
          </p:cxnSp>
        </p:grpSp>
        <p:pic>
          <p:nvPicPr>
            <p:cNvPr id="394" name="Google Shape;394;p31"/>
            <p:cNvPicPr preferRelativeResize="0"/>
            <p:nvPr/>
          </p:nvPicPr>
          <p:blipFill rotWithShape="1">
            <a:blip r:embed="rId3">
              <a:alphaModFix/>
            </a:blip>
            <a:srcRect b="46808" l="62416" r="-1257" t="33863"/>
            <a:stretch/>
          </p:blipFill>
          <p:spPr>
            <a:xfrm>
              <a:off x="7270322" y="1413530"/>
              <a:ext cx="2434374" cy="1325563"/>
            </a:xfrm>
            <a:prstGeom prst="rect">
              <a:avLst/>
            </a:prstGeom>
            <a:noFill/>
            <a:ln>
              <a:noFill/>
            </a:ln>
          </p:spPr>
        </p:pic>
        <p:cxnSp>
          <p:nvCxnSpPr>
            <p:cNvPr id="395" name="Google Shape;395;p31"/>
            <p:cNvCxnSpPr/>
            <p:nvPr/>
          </p:nvCxnSpPr>
          <p:spPr>
            <a:xfrm>
              <a:off x="7018493" y="2056400"/>
              <a:ext cx="539169" cy="0"/>
            </a:xfrm>
            <a:prstGeom prst="straightConnector1">
              <a:avLst/>
            </a:prstGeom>
            <a:noFill/>
            <a:ln cap="flat" cmpd="sng" w="57150">
              <a:solidFill>
                <a:schemeClr val="dk1"/>
              </a:solidFill>
              <a:prstDash val="solid"/>
              <a:miter lim="800000"/>
              <a:headEnd len="sm" w="sm" type="none"/>
              <a:tailEnd len="med" w="med" type="triangle"/>
            </a:ln>
          </p:spPr>
        </p:cxnSp>
      </p:grpSp>
      <p:pic>
        <p:nvPicPr>
          <p:cNvPr id="396" name="Google Shape;396;p31"/>
          <p:cNvPicPr preferRelativeResize="0"/>
          <p:nvPr/>
        </p:nvPicPr>
        <p:blipFill rotWithShape="1">
          <a:blip r:embed="rId3">
            <a:alphaModFix/>
          </a:blip>
          <a:srcRect b="48476" l="11158" r="49999" t="32196"/>
          <a:stretch/>
        </p:blipFill>
        <p:spPr>
          <a:xfrm>
            <a:off x="9757626" y="1312655"/>
            <a:ext cx="2434374" cy="1325563"/>
          </a:xfrm>
          <a:prstGeom prst="rect">
            <a:avLst/>
          </a:prstGeom>
          <a:noFill/>
          <a:ln>
            <a:noFill/>
          </a:ln>
        </p:spPr>
      </p:pic>
      <p:cxnSp>
        <p:nvCxnSpPr>
          <p:cNvPr id="397" name="Google Shape;397;p31"/>
          <p:cNvCxnSpPr/>
          <p:nvPr/>
        </p:nvCxnSpPr>
        <p:spPr>
          <a:xfrm>
            <a:off x="9264548" y="2050637"/>
            <a:ext cx="539169" cy="0"/>
          </a:xfrm>
          <a:prstGeom prst="straightConnector1">
            <a:avLst/>
          </a:prstGeom>
          <a:noFill/>
          <a:ln cap="flat" cmpd="sng" w="57150">
            <a:solidFill>
              <a:schemeClr val="dk1"/>
            </a:solidFill>
            <a:prstDash val="solid"/>
            <a:miter lim="800000"/>
            <a:headEnd len="sm" w="sm" type="none"/>
            <a:tailEnd len="med" w="med" type="triangle"/>
          </a:ln>
        </p:spPr>
      </p:cxnSp>
      <p:pic>
        <p:nvPicPr>
          <p:cNvPr id="398" name="Google Shape;398;p31"/>
          <p:cNvPicPr preferRelativeResize="0"/>
          <p:nvPr/>
        </p:nvPicPr>
        <p:blipFill rotWithShape="1">
          <a:blip r:embed="rId5">
            <a:alphaModFix/>
          </a:blip>
          <a:srcRect b="0" l="0" r="0" t="0"/>
          <a:stretch/>
        </p:blipFill>
        <p:spPr>
          <a:xfrm>
            <a:off x="2490362" y="4492419"/>
            <a:ext cx="7211276" cy="1370142"/>
          </a:xfrm>
          <a:prstGeom prst="rect">
            <a:avLst/>
          </a:prstGeom>
          <a:noFill/>
          <a:ln>
            <a:noFill/>
          </a:ln>
        </p:spPr>
      </p:pic>
      <p:sp>
        <p:nvSpPr>
          <p:cNvPr id="399" name="Google Shape;399;p31"/>
          <p:cNvSpPr txBox="1"/>
          <p:nvPr/>
        </p:nvSpPr>
        <p:spPr>
          <a:xfrm>
            <a:off x="2490362" y="3816939"/>
            <a:ext cx="4239504"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dk1"/>
                </a:solidFill>
                <a:latin typeface="Calibri"/>
                <a:ea typeface="Calibri"/>
                <a:cs typeface="Calibri"/>
                <a:sym typeface="Calibri"/>
              </a:rPr>
              <a:t>16S rRNA gene</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p32"/>
          <p:cNvSpPr txBox="1"/>
          <p:nvPr>
            <p:ph type="title"/>
          </p:nvPr>
        </p:nvSpPr>
        <p:spPr>
          <a:xfrm>
            <a:off x="0" y="0"/>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Experimental setup</a:t>
            </a:r>
            <a:endParaRPr/>
          </a:p>
        </p:txBody>
      </p:sp>
      <p:sp>
        <p:nvSpPr>
          <p:cNvPr id="405" name="Google Shape;405;p32"/>
          <p:cNvSpPr txBox="1"/>
          <p:nvPr/>
        </p:nvSpPr>
        <p:spPr>
          <a:xfrm>
            <a:off x="3217303" y="2007948"/>
            <a:ext cx="1915140" cy="24622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dk1"/>
                </a:solidFill>
                <a:latin typeface="Calibri"/>
                <a:ea typeface="Calibri"/>
                <a:cs typeface="Calibri"/>
                <a:sym typeface="Calibri"/>
              </a:rPr>
              <a:t>AT</a:t>
            </a:r>
            <a:r>
              <a:rPr b="1" lang="en-US" sz="1400">
                <a:solidFill>
                  <a:schemeClr val="accent1"/>
                </a:solidFill>
                <a:latin typeface="Calibri"/>
                <a:ea typeface="Calibri"/>
                <a:cs typeface="Calibri"/>
                <a:sym typeface="Calibri"/>
              </a:rPr>
              <a:t>C</a:t>
            </a:r>
            <a:r>
              <a:rPr lang="en-US" sz="1400">
                <a:solidFill>
                  <a:schemeClr val="dk1"/>
                </a:solidFill>
                <a:latin typeface="Calibri"/>
                <a:ea typeface="Calibri"/>
                <a:cs typeface="Calibri"/>
                <a:sym typeface="Calibri"/>
              </a:rPr>
              <a:t>GGTTAGGTAGATGA</a:t>
            </a:r>
            <a:endParaRPr/>
          </a:p>
          <a:p>
            <a:pPr indent="0" lvl="0" marL="0" marR="0" rtl="0" algn="l">
              <a:spcBef>
                <a:spcPts val="0"/>
              </a:spcBef>
              <a:spcAft>
                <a:spcPts val="0"/>
              </a:spcAft>
              <a:buNone/>
            </a:pPr>
            <a:r>
              <a:rPr lang="en-US" sz="1400">
                <a:solidFill>
                  <a:schemeClr val="dk1"/>
                </a:solidFill>
                <a:latin typeface="Calibri"/>
                <a:ea typeface="Calibri"/>
                <a:cs typeface="Calibri"/>
                <a:sym typeface="Calibri"/>
              </a:rPr>
              <a:t>AT</a:t>
            </a:r>
            <a:r>
              <a:rPr b="1" lang="en-US" sz="1400">
                <a:solidFill>
                  <a:schemeClr val="accent1"/>
                </a:solidFill>
                <a:latin typeface="Calibri"/>
                <a:ea typeface="Calibri"/>
                <a:cs typeface="Calibri"/>
                <a:sym typeface="Calibri"/>
              </a:rPr>
              <a:t>C</a:t>
            </a:r>
            <a:r>
              <a:rPr lang="en-US" sz="1400">
                <a:solidFill>
                  <a:schemeClr val="dk1"/>
                </a:solidFill>
                <a:latin typeface="Calibri"/>
                <a:ea typeface="Calibri"/>
                <a:cs typeface="Calibri"/>
                <a:sym typeface="Calibri"/>
              </a:rPr>
              <a:t>GGTTAGGTAGATGA</a:t>
            </a:r>
            <a:endParaRPr/>
          </a:p>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a:p>
            <a:pPr indent="0" lvl="0" marL="0" marR="0" rtl="0" algn="l">
              <a:spcBef>
                <a:spcPts val="0"/>
              </a:spcBef>
              <a:spcAft>
                <a:spcPts val="0"/>
              </a:spcAft>
              <a:buNone/>
            </a:pPr>
            <a:r>
              <a:rPr lang="en-US" sz="1400">
                <a:solidFill>
                  <a:schemeClr val="dk1"/>
                </a:solidFill>
                <a:latin typeface="Calibri"/>
                <a:ea typeface="Calibri"/>
                <a:cs typeface="Calibri"/>
                <a:sym typeface="Calibri"/>
              </a:rPr>
              <a:t>ATTGGTTAGGTA</a:t>
            </a:r>
            <a:r>
              <a:rPr b="1" lang="en-US" sz="1400">
                <a:solidFill>
                  <a:schemeClr val="accent2"/>
                </a:solidFill>
                <a:latin typeface="Calibri"/>
                <a:ea typeface="Calibri"/>
                <a:cs typeface="Calibri"/>
                <a:sym typeface="Calibri"/>
              </a:rPr>
              <a:t>T</a:t>
            </a:r>
            <a:r>
              <a:rPr lang="en-US" sz="1400">
                <a:solidFill>
                  <a:schemeClr val="dk1"/>
                </a:solidFill>
                <a:latin typeface="Calibri"/>
                <a:ea typeface="Calibri"/>
                <a:cs typeface="Calibri"/>
                <a:sym typeface="Calibri"/>
              </a:rPr>
              <a:t>ATGA</a:t>
            </a:r>
            <a:endParaRPr/>
          </a:p>
          <a:p>
            <a:pPr indent="0" lvl="0" marL="0" marR="0" rtl="0" algn="l">
              <a:spcBef>
                <a:spcPts val="0"/>
              </a:spcBef>
              <a:spcAft>
                <a:spcPts val="0"/>
              </a:spcAft>
              <a:buNone/>
            </a:pPr>
            <a:r>
              <a:rPr lang="en-US" sz="1400">
                <a:solidFill>
                  <a:schemeClr val="dk1"/>
                </a:solidFill>
                <a:latin typeface="Calibri"/>
                <a:ea typeface="Calibri"/>
                <a:cs typeface="Calibri"/>
                <a:sym typeface="Calibri"/>
              </a:rPr>
              <a:t>ATTGGTTAGGTA</a:t>
            </a:r>
            <a:r>
              <a:rPr b="1" lang="en-US" sz="1400">
                <a:solidFill>
                  <a:schemeClr val="accent2"/>
                </a:solidFill>
                <a:latin typeface="Calibri"/>
                <a:ea typeface="Calibri"/>
                <a:cs typeface="Calibri"/>
                <a:sym typeface="Calibri"/>
              </a:rPr>
              <a:t>T</a:t>
            </a:r>
            <a:r>
              <a:rPr lang="en-US" sz="1400">
                <a:solidFill>
                  <a:schemeClr val="dk1"/>
                </a:solidFill>
                <a:latin typeface="Calibri"/>
                <a:ea typeface="Calibri"/>
                <a:cs typeface="Calibri"/>
                <a:sym typeface="Calibri"/>
              </a:rPr>
              <a:t>ATGA</a:t>
            </a:r>
            <a:endParaRPr/>
          </a:p>
          <a:p>
            <a:pPr indent="0" lvl="0" marL="0" marR="0" rtl="0" algn="l">
              <a:spcBef>
                <a:spcPts val="0"/>
              </a:spcBef>
              <a:spcAft>
                <a:spcPts val="0"/>
              </a:spcAft>
              <a:buNone/>
            </a:pPr>
            <a:r>
              <a:rPr lang="en-US" sz="1400">
                <a:solidFill>
                  <a:schemeClr val="dk1"/>
                </a:solidFill>
                <a:latin typeface="Calibri"/>
                <a:ea typeface="Calibri"/>
                <a:cs typeface="Calibri"/>
                <a:sym typeface="Calibri"/>
              </a:rPr>
              <a:t>ATTGGTTAGGTA</a:t>
            </a:r>
            <a:r>
              <a:rPr b="1" lang="en-US" sz="1400">
                <a:solidFill>
                  <a:schemeClr val="accent2"/>
                </a:solidFill>
                <a:latin typeface="Calibri"/>
                <a:ea typeface="Calibri"/>
                <a:cs typeface="Calibri"/>
                <a:sym typeface="Calibri"/>
              </a:rPr>
              <a:t>T</a:t>
            </a:r>
            <a:r>
              <a:rPr lang="en-US" sz="1400">
                <a:solidFill>
                  <a:schemeClr val="dk1"/>
                </a:solidFill>
                <a:latin typeface="Calibri"/>
                <a:ea typeface="Calibri"/>
                <a:cs typeface="Calibri"/>
                <a:sym typeface="Calibri"/>
              </a:rPr>
              <a:t>ATGA</a:t>
            </a:r>
            <a:endParaRPr/>
          </a:p>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a:p>
            <a:pPr indent="0" lvl="0" marL="0" marR="0" rtl="0" algn="l">
              <a:spcBef>
                <a:spcPts val="0"/>
              </a:spcBef>
              <a:spcAft>
                <a:spcPts val="0"/>
              </a:spcAft>
              <a:buNone/>
            </a:pPr>
            <a:r>
              <a:rPr lang="en-US" sz="1400">
                <a:solidFill>
                  <a:schemeClr val="dk1"/>
                </a:solidFill>
                <a:latin typeface="Calibri"/>
                <a:ea typeface="Calibri"/>
                <a:cs typeface="Calibri"/>
                <a:sym typeface="Calibri"/>
              </a:rPr>
              <a:t>ATTGG</a:t>
            </a:r>
            <a:r>
              <a:rPr lang="en-US" sz="1400">
                <a:solidFill>
                  <a:schemeClr val="accent4"/>
                </a:solidFill>
                <a:latin typeface="Calibri"/>
                <a:ea typeface="Calibri"/>
                <a:cs typeface="Calibri"/>
                <a:sym typeface="Calibri"/>
              </a:rPr>
              <a:t>GG</a:t>
            </a:r>
            <a:r>
              <a:rPr lang="en-US" sz="1400">
                <a:solidFill>
                  <a:schemeClr val="dk1"/>
                </a:solidFill>
                <a:latin typeface="Calibri"/>
                <a:ea typeface="Calibri"/>
                <a:cs typeface="Calibri"/>
                <a:sym typeface="Calibri"/>
              </a:rPr>
              <a:t>AGGTAGATGA</a:t>
            </a:r>
            <a:endParaRPr/>
          </a:p>
          <a:p>
            <a:pPr indent="0" lvl="0" marL="0" marR="0" rtl="0" algn="l">
              <a:spcBef>
                <a:spcPts val="0"/>
              </a:spcBef>
              <a:spcAft>
                <a:spcPts val="0"/>
              </a:spcAft>
              <a:buNone/>
            </a:pPr>
            <a:r>
              <a:rPr lang="en-US" sz="1400">
                <a:solidFill>
                  <a:schemeClr val="dk1"/>
                </a:solidFill>
                <a:latin typeface="Calibri"/>
                <a:ea typeface="Calibri"/>
                <a:cs typeface="Calibri"/>
                <a:sym typeface="Calibri"/>
              </a:rPr>
              <a:t>ATTGG</a:t>
            </a:r>
            <a:r>
              <a:rPr lang="en-US" sz="1400">
                <a:solidFill>
                  <a:schemeClr val="accent4"/>
                </a:solidFill>
                <a:latin typeface="Calibri"/>
                <a:ea typeface="Calibri"/>
                <a:cs typeface="Calibri"/>
                <a:sym typeface="Calibri"/>
              </a:rPr>
              <a:t>GG</a:t>
            </a:r>
            <a:r>
              <a:rPr lang="en-US" sz="1400">
                <a:solidFill>
                  <a:schemeClr val="dk1"/>
                </a:solidFill>
                <a:latin typeface="Calibri"/>
                <a:ea typeface="Calibri"/>
                <a:cs typeface="Calibri"/>
                <a:sym typeface="Calibri"/>
              </a:rPr>
              <a:t>AGGTAGATGA</a:t>
            </a:r>
            <a:endParaRPr/>
          </a:p>
          <a:p>
            <a:pPr indent="0" lvl="0" marL="0" marR="0" rtl="0" algn="l">
              <a:spcBef>
                <a:spcPts val="0"/>
              </a:spcBef>
              <a:spcAft>
                <a:spcPts val="0"/>
              </a:spcAft>
              <a:buNone/>
            </a:pPr>
            <a:r>
              <a:rPr lang="en-US" sz="1400">
                <a:solidFill>
                  <a:schemeClr val="dk1"/>
                </a:solidFill>
                <a:latin typeface="Calibri"/>
                <a:ea typeface="Calibri"/>
                <a:cs typeface="Calibri"/>
                <a:sym typeface="Calibri"/>
              </a:rPr>
              <a:t>ATTGG</a:t>
            </a:r>
            <a:r>
              <a:rPr lang="en-US" sz="1400">
                <a:solidFill>
                  <a:schemeClr val="accent4"/>
                </a:solidFill>
                <a:latin typeface="Calibri"/>
                <a:ea typeface="Calibri"/>
                <a:cs typeface="Calibri"/>
                <a:sym typeface="Calibri"/>
              </a:rPr>
              <a:t>GG</a:t>
            </a:r>
            <a:r>
              <a:rPr lang="en-US" sz="1400">
                <a:solidFill>
                  <a:schemeClr val="dk1"/>
                </a:solidFill>
                <a:latin typeface="Calibri"/>
                <a:ea typeface="Calibri"/>
                <a:cs typeface="Calibri"/>
                <a:sym typeface="Calibri"/>
              </a:rPr>
              <a:t>AGGTAGATGA</a:t>
            </a:r>
            <a:endParaRPr/>
          </a:p>
          <a:p>
            <a:pPr indent="0" lvl="0" marL="0" marR="0" rtl="0" algn="l">
              <a:spcBef>
                <a:spcPts val="0"/>
              </a:spcBef>
              <a:spcAft>
                <a:spcPts val="0"/>
              </a:spcAft>
              <a:buNone/>
            </a:pPr>
            <a:r>
              <a:rPr lang="en-US" sz="1400">
                <a:solidFill>
                  <a:schemeClr val="dk1"/>
                </a:solidFill>
                <a:latin typeface="Calibri"/>
                <a:ea typeface="Calibri"/>
                <a:cs typeface="Calibri"/>
                <a:sym typeface="Calibri"/>
              </a:rPr>
              <a:t>ATTGG</a:t>
            </a:r>
            <a:r>
              <a:rPr lang="en-US" sz="1400">
                <a:solidFill>
                  <a:schemeClr val="accent4"/>
                </a:solidFill>
                <a:latin typeface="Calibri"/>
                <a:ea typeface="Calibri"/>
                <a:cs typeface="Calibri"/>
                <a:sym typeface="Calibri"/>
              </a:rPr>
              <a:t>GG</a:t>
            </a:r>
            <a:r>
              <a:rPr lang="en-US" sz="1400">
                <a:solidFill>
                  <a:schemeClr val="dk1"/>
                </a:solidFill>
                <a:latin typeface="Calibri"/>
                <a:ea typeface="Calibri"/>
                <a:cs typeface="Calibri"/>
                <a:sym typeface="Calibri"/>
              </a:rPr>
              <a:t>AGGTAGATGA</a:t>
            </a:r>
            <a:endParaRPr/>
          </a:p>
        </p:txBody>
      </p:sp>
      <p:sp>
        <p:nvSpPr>
          <p:cNvPr id="406" name="Google Shape;406;p32"/>
          <p:cNvSpPr txBox="1"/>
          <p:nvPr/>
        </p:nvSpPr>
        <p:spPr>
          <a:xfrm>
            <a:off x="206478" y="2136338"/>
            <a:ext cx="3052916" cy="20313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dk1"/>
                </a:solidFill>
                <a:latin typeface="Calibri"/>
                <a:ea typeface="Calibri"/>
                <a:cs typeface="Calibri"/>
                <a:sym typeface="Calibri"/>
              </a:rPr>
              <a:t>ATTGGGGAGGTAGATGA</a:t>
            </a:r>
            <a:endParaRPr/>
          </a:p>
          <a:p>
            <a:pPr indent="0" lvl="0" marL="0" marR="0" rtl="0" algn="l">
              <a:spcBef>
                <a:spcPts val="0"/>
              </a:spcBef>
              <a:spcAft>
                <a:spcPts val="0"/>
              </a:spcAft>
              <a:buNone/>
            </a:pPr>
            <a:r>
              <a:rPr lang="en-US" sz="1400">
                <a:solidFill>
                  <a:schemeClr val="dk1"/>
                </a:solidFill>
                <a:latin typeface="Calibri"/>
                <a:ea typeface="Calibri"/>
                <a:cs typeface="Calibri"/>
                <a:sym typeface="Calibri"/>
              </a:rPr>
              <a:t>ATCGGTTAGGTAGATGA</a:t>
            </a:r>
            <a:endParaRPr/>
          </a:p>
          <a:p>
            <a:pPr indent="0" lvl="0" marL="0" marR="0" rtl="0" algn="l">
              <a:spcBef>
                <a:spcPts val="0"/>
              </a:spcBef>
              <a:spcAft>
                <a:spcPts val="0"/>
              </a:spcAft>
              <a:buNone/>
            </a:pPr>
            <a:r>
              <a:rPr lang="en-US" sz="1400">
                <a:solidFill>
                  <a:schemeClr val="dk1"/>
                </a:solidFill>
                <a:latin typeface="Calibri"/>
                <a:ea typeface="Calibri"/>
                <a:cs typeface="Calibri"/>
                <a:sym typeface="Calibri"/>
              </a:rPr>
              <a:t>ATTGGTTAGGTATATGA</a:t>
            </a:r>
            <a:endParaRPr/>
          </a:p>
          <a:p>
            <a:pPr indent="0" lvl="0" marL="0" marR="0" rtl="0" algn="l">
              <a:spcBef>
                <a:spcPts val="0"/>
              </a:spcBef>
              <a:spcAft>
                <a:spcPts val="0"/>
              </a:spcAft>
              <a:buNone/>
            </a:pPr>
            <a:r>
              <a:rPr lang="en-US" sz="1400">
                <a:solidFill>
                  <a:schemeClr val="dk1"/>
                </a:solidFill>
                <a:latin typeface="Calibri"/>
                <a:ea typeface="Calibri"/>
                <a:cs typeface="Calibri"/>
                <a:sym typeface="Calibri"/>
              </a:rPr>
              <a:t>ATTGGGGAGGTAGATGA</a:t>
            </a:r>
            <a:endParaRPr/>
          </a:p>
          <a:p>
            <a:pPr indent="0" lvl="0" marL="0" marR="0" rtl="0" algn="l">
              <a:spcBef>
                <a:spcPts val="0"/>
              </a:spcBef>
              <a:spcAft>
                <a:spcPts val="0"/>
              </a:spcAft>
              <a:buNone/>
            </a:pPr>
            <a:r>
              <a:rPr lang="en-US" sz="1400">
                <a:solidFill>
                  <a:schemeClr val="dk1"/>
                </a:solidFill>
                <a:latin typeface="Calibri"/>
                <a:ea typeface="Calibri"/>
                <a:cs typeface="Calibri"/>
                <a:sym typeface="Calibri"/>
              </a:rPr>
              <a:t>ATTGGTTAGGTATATGA</a:t>
            </a:r>
            <a:endParaRPr/>
          </a:p>
          <a:p>
            <a:pPr indent="0" lvl="0" marL="0" marR="0" rtl="0" algn="l">
              <a:spcBef>
                <a:spcPts val="0"/>
              </a:spcBef>
              <a:spcAft>
                <a:spcPts val="0"/>
              </a:spcAft>
              <a:buNone/>
            </a:pPr>
            <a:r>
              <a:rPr lang="en-US" sz="1400">
                <a:solidFill>
                  <a:schemeClr val="dk1"/>
                </a:solidFill>
                <a:latin typeface="Calibri"/>
                <a:ea typeface="Calibri"/>
                <a:cs typeface="Calibri"/>
                <a:sym typeface="Calibri"/>
              </a:rPr>
              <a:t>ATCGGTTAGGTAGATGA</a:t>
            </a:r>
            <a:endParaRPr/>
          </a:p>
          <a:p>
            <a:pPr indent="0" lvl="0" marL="0" marR="0" rtl="0" algn="l">
              <a:spcBef>
                <a:spcPts val="0"/>
              </a:spcBef>
              <a:spcAft>
                <a:spcPts val="0"/>
              </a:spcAft>
              <a:buNone/>
            </a:pPr>
            <a:r>
              <a:rPr lang="en-US" sz="1400">
                <a:solidFill>
                  <a:schemeClr val="dk1"/>
                </a:solidFill>
                <a:latin typeface="Calibri"/>
                <a:ea typeface="Calibri"/>
                <a:cs typeface="Calibri"/>
                <a:sym typeface="Calibri"/>
              </a:rPr>
              <a:t>ATTGGTTAGGTATATGA</a:t>
            </a:r>
            <a:endParaRPr/>
          </a:p>
          <a:p>
            <a:pPr indent="0" lvl="0" marL="0" marR="0" rtl="0" algn="l">
              <a:spcBef>
                <a:spcPts val="0"/>
              </a:spcBef>
              <a:spcAft>
                <a:spcPts val="0"/>
              </a:spcAft>
              <a:buNone/>
            </a:pPr>
            <a:r>
              <a:rPr lang="en-US" sz="1400">
                <a:solidFill>
                  <a:schemeClr val="dk1"/>
                </a:solidFill>
                <a:latin typeface="Calibri"/>
                <a:ea typeface="Calibri"/>
                <a:cs typeface="Calibri"/>
                <a:sym typeface="Calibri"/>
              </a:rPr>
              <a:t>ATTGGGGAGGTAGATGA</a:t>
            </a:r>
            <a:endParaRPr/>
          </a:p>
          <a:p>
            <a:pPr indent="0" lvl="0" marL="0" marR="0" rtl="0" algn="l">
              <a:spcBef>
                <a:spcPts val="0"/>
              </a:spcBef>
              <a:spcAft>
                <a:spcPts val="0"/>
              </a:spcAft>
              <a:buNone/>
            </a:pPr>
            <a:r>
              <a:rPr lang="en-US" sz="1400">
                <a:solidFill>
                  <a:schemeClr val="dk1"/>
                </a:solidFill>
                <a:latin typeface="Calibri"/>
                <a:ea typeface="Calibri"/>
                <a:cs typeface="Calibri"/>
                <a:sym typeface="Calibri"/>
              </a:rPr>
              <a:t>ATTGGGGAGGTAGATGA</a:t>
            </a:r>
            <a:endParaRPr/>
          </a:p>
        </p:txBody>
      </p:sp>
      <p:sp>
        <p:nvSpPr>
          <p:cNvPr id="407" name="Google Shape;407;p32"/>
          <p:cNvSpPr txBox="1"/>
          <p:nvPr/>
        </p:nvSpPr>
        <p:spPr>
          <a:xfrm>
            <a:off x="58993" y="5095894"/>
            <a:ext cx="2182761" cy="83099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400">
                <a:solidFill>
                  <a:schemeClr val="dk1"/>
                </a:solidFill>
                <a:latin typeface="Calibri"/>
                <a:ea typeface="Calibri"/>
                <a:cs typeface="Calibri"/>
                <a:sym typeface="Calibri"/>
              </a:rPr>
              <a:t>All amplicon sequences</a:t>
            </a:r>
            <a:endParaRPr/>
          </a:p>
        </p:txBody>
      </p:sp>
      <p:cxnSp>
        <p:nvCxnSpPr>
          <p:cNvPr id="408" name="Google Shape;408;p32"/>
          <p:cNvCxnSpPr/>
          <p:nvPr/>
        </p:nvCxnSpPr>
        <p:spPr>
          <a:xfrm>
            <a:off x="2227006" y="3090444"/>
            <a:ext cx="899652" cy="0"/>
          </a:xfrm>
          <a:prstGeom prst="straightConnector1">
            <a:avLst/>
          </a:prstGeom>
          <a:noFill/>
          <a:ln cap="flat" cmpd="sng" w="19050">
            <a:solidFill>
              <a:schemeClr val="dk1"/>
            </a:solidFill>
            <a:prstDash val="solid"/>
            <a:miter lim="800000"/>
            <a:headEnd len="sm" w="sm" type="none"/>
            <a:tailEnd len="med" w="med" type="triangle"/>
          </a:ln>
        </p:spPr>
      </p:cxnSp>
      <p:sp>
        <p:nvSpPr>
          <p:cNvPr id="409" name="Google Shape;409;p32"/>
          <p:cNvSpPr txBox="1"/>
          <p:nvPr/>
        </p:nvSpPr>
        <p:spPr>
          <a:xfrm>
            <a:off x="5316404" y="2069548"/>
            <a:ext cx="81814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OTU1</a:t>
            </a:r>
            <a:endParaRPr/>
          </a:p>
        </p:txBody>
      </p:sp>
      <p:sp>
        <p:nvSpPr>
          <p:cNvPr id="410" name="Google Shape;410;p32"/>
          <p:cNvSpPr/>
          <p:nvPr/>
        </p:nvSpPr>
        <p:spPr>
          <a:xfrm>
            <a:off x="5109797" y="2007948"/>
            <a:ext cx="194962" cy="492533"/>
          </a:xfrm>
          <a:prstGeom prst="rightBrace">
            <a:avLst>
              <a:gd fmla="val 8333" name="adj1"/>
              <a:gd fmla="val 50000" name="adj2"/>
            </a:avLst>
          </a:prstGeom>
          <a:noFill/>
          <a:ln cap="flat" cmpd="sng" w="190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411" name="Google Shape;411;p32"/>
          <p:cNvSpPr txBox="1"/>
          <p:nvPr/>
        </p:nvSpPr>
        <p:spPr>
          <a:xfrm>
            <a:off x="2871843" y="5107033"/>
            <a:ext cx="2606059" cy="83099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400">
                <a:solidFill>
                  <a:schemeClr val="dk1"/>
                </a:solidFill>
                <a:latin typeface="Calibri"/>
                <a:ea typeface="Calibri"/>
                <a:cs typeface="Calibri"/>
                <a:sym typeface="Calibri"/>
              </a:rPr>
              <a:t>OTU picking at 97% similarity</a:t>
            </a:r>
            <a:endParaRPr/>
          </a:p>
        </p:txBody>
      </p:sp>
      <p:cxnSp>
        <p:nvCxnSpPr>
          <p:cNvPr id="412" name="Google Shape;412;p32"/>
          <p:cNvCxnSpPr/>
          <p:nvPr/>
        </p:nvCxnSpPr>
        <p:spPr>
          <a:xfrm>
            <a:off x="6109256" y="3116374"/>
            <a:ext cx="1533051" cy="1"/>
          </a:xfrm>
          <a:prstGeom prst="straightConnector1">
            <a:avLst/>
          </a:prstGeom>
          <a:noFill/>
          <a:ln cap="flat" cmpd="sng" w="19050">
            <a:solidFill>
              <a:schemeClr val="dk1"/>
            </a:solidFill>
            <a:prstDash val="solid"/>
            <a:miter lim="800000"/>
            <a:headEnd len="sm" w="sm" type="none"/>
            <a:tailEnd len="med" w="med" type="triangle"/>
          </a:ln>
        </p:spPr>
      </p:cxnSp>
      <p:pic>
        <p:nvPicPr>
          <p:cNvPr descr="A picture containing text&#10;&#10;Description automatically generated" id="413" name="Google Shape;413;p32"/>
          <p:cNvPicPr preferRelativeResize="0"/>
          <p:nvPr/>
        </p:nvPicPr>
        <p:blipFill rotWithShape="1">
          <a:blip r:embed="rId3">
            <a:alphaModFix/>
          </a:blip>
          <a:srcRect b="0" l="0" r="0" t="0"/>
          <a:stretch/>
        </p:blipFill>
        <p:spPr>
          <a:xfrm>
            <a:off x="6167831" y="2270255"/>
            <a:ext cx="1485900" cy="749300"/>
          </a:xfrm>
          <a:prstGeom prst="rect">
            <a:avLst/>
          </a:prstGeom>
          <a:noFill/>
          <a:ln>
            <a:noFill/>
          </a:ln>
        </p:spPr>
      </p:pic>
      <p:pic>
        <p:nvPicPr>
          <p:cNvPr descr="Text&#10;&#10;Description automatically generated with low confidence" id="414" name="Google Shape;414;p32"/>
          <p:cNvPicPr preferRelativeResize="0"/>
          <p:nvPr/>
        </p:nvPicPr>
        <p:blipFill rotWithShape="1">
          <a:blip r:embed="rId4">
            <a:alphaModFix/>
          </a:blip>
          <a:srcRect b="0" l="0" r="0" t="0"/>
          <a:stretch/>
        </p:blipFill>
        <p:spPr>
          <a:xfrm>
            <a:off x="6096000" y="3234590"/>
            <a:ext cx="1587295" cy="384186"/>
          </a:xfrm>
          <a:prstGeom prst="rect">
            <a:avLst/>
          </a:prstGeom>
          <a:noFill/>
          <a:ln>
            <a:noFill/>
          </a:ln>
        </p:spPr>
      </p:pic>
      <p:sp>
        <p:nvSpPr>
          <p:cNvPr id="415" name="Google Shape;415;p32"/>
          <p:cNvSpPr txBox="1"/>
          <p:nvPr/>
        </p:nvSpPr>
        <p:spPr>
          <a:xfrm>
            <a:off x="7841282" y="1982389"/>
            <a:ext cx="1915140" cy="24622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dk1"/>
                </a:solidFill>
                <a:latin typeface="Calibri"/>
                <a:ea typeface="Calibri"/>
                <a:cs typeface="Calibri"/>
                <a:sym typeface="Calibri"/>
              </a:rPr>
              <a:t>AT</a:t>
            </a:r>
            <a:r>
              <a:rPr b="1" lang="en-US" sz="1400">
                <a:solidFill>
                  <a:schemeClr val="accent1"/>
                </a:solidFill>
                <a:latin typeface="Calibri"/>
                <a:ea typeface="Calibri"/>
                <a:cs typeface="Calibri"/>
                <a:sym typeface="Calibri"/>
              </a:rPr>
              <a:t>C</a:t>
            </a:r>
            <a:r>
              <a:rPr lang="en-US" sz="1400">
                <a:solidFill>
                  <a:schemeClr val="dk1"/>
                </a:solidFill>
                <a:latin typeface="Calibri"/>
                <a:ea typeface="Calibri"/>
                <a:cs typeface="Calibri"/>
                <a:sym typeface="Calibri"/>
              </a:rPr>
              <a:t>GGTTAGGTAGATGA</a:t>
            </a:r>
            <a:endParaRPr/>
          </a:p>
          <a:p>
            <a:pPr indent="0" lvl="0" marL="0" marR="0" rtl="0" algn="l">
              <a:spcBef>
                <a:spcPts val="0"/>
              </a:spcBef>
              <a:spcAft>
                <a:spcPts val="0"/>
              </a:spcAft>
              <a:buNone/>
            </a:pPr>
            <a:r>
              <a:rPr lang="en-US" sz="1400">
                <a:solidFill>
                  <a:schemeClr val="dk1"/>
                </a:solidFill>
                <a:latin typeface="Calibri"/>
                <a:ea typeface="Calibri"/>
                <a:cs typeface="Calibri"/>
                <a:sym typeface="Calibri"/>
              </a:rPr>
              <a:t>AT</a:t>
            </a:r>
            <a:r>
              <a:rPr b="1" lang="en-US" sz="1400">
                <a:solidFill>
                  <a:schemeClr val="accent1"/>
                </a:solidFill>
                <a:latin typeface="Calibri"/>
                <a:ea typeface="Calibri"/>
                <a:cs typeface="Calibri"/>
                <a:sym typeface="Calibri"/>
              </a:rPr>
              <a:t>C</a:t>
            </a:r>
            <a:r>
              <a:rPr lang="en-US" sz="1400">
                <a:solidFill>
                  <a:schemeClr val="dk1"/>
                </a:solidFill>
                <a:latin typeface="Calibri"/>
                <a:ea typeface="Calibri"/>
                <a:cs typeface="Calibri"/>
                <a:sym typeface="Calibri"/>
              </a:rPr>
              <a:t>GGTTAGGTAGATGA</a:t>
            </a:r>
            <a:endParaRPr/>
          </a:p>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a:p>
            <a:pPr indent="0" lvl="0" marL="0" marR="0" rtl="0" algn="l">
              <a:spcBef>
                <a:spcPts val="0"/>
              </a:spcBef>
              <a:spcAft>
                <a:spcPts val="0"/>
              </a:spcAft>
              <a:buNone/>
            </a:pPr>
            <a:r>
              <a:rPr lang="en-US" sz="1400">
                <a:solidFill>
                  <a:schemeClr val="dk1"/>
                </a:solidFill>
                <a:latin typeface="Calibri"/>
                <a:ea typeface="Calibri"/>
                <a:cs typeface="Calibri"/>
                <a:sym typeface="Calibri"/>
              </a:rPr>
              <a:t>ATTGGTTAGGTA</a:t>
            </a:r>
            <a:r>
              <a:rPr b="1" lang="en-US" sz="1400">
                <a:solidFill>
                  <a:schemeClr val="accent2"/>
                </a:solidFill>
                <a:latin typeface="Calibri"/>
                <a:ea typeface="Calibri"/>
                <a:cs typeface="Calibri"/>
                <a:sym typeface="Calibri"/>
              </a:rPr>
              <a:t>T</a:t>
            </a:r>
            <a:r>
              <a:rPr lang="en-US" sz="1400">
                <a:solidFill>
                  <a:schemeClr val="dk1"/>
                </a:solidFill>
                <a:latin typeface="Calibri"/>
                <a:ea typeface="Calibri"/>
                <a:cs typeface="Calibri"/>
                <a:sym typeface="Calibri"/>
              </a:rPr>
              <a:t>ATGA</a:t>
            </a:r>
            <a:endParaRPr/>
          </a:p>
          <a:p>
            <a:pPr indent="0" lvl="0" marL="0" marR="0" rtl="0" algn="l">
              <a:spcBef>
                <a:spcPts val="0"/>
              </a:spcBef>
              <a:spcAft>
                <a:spcPts val="0"/>
              </a:spcAft>
              <a:buNone/>
            </a:pPr>
            <a:r>
              <a:rPr lang="en-US" sz="1400">
                <a:solidFill>
                  <a:schemeClr val="dk1"/>
                </a:solidFill>
                <a:latin typeface="Calibri"/>
                <a:ea typeface="Calibri"/>
                <a:cs typeface="Calibri"/>
                <a:sym typeface="Calibri"/>
              </a:rPr>
              <a:t>ATTGGTTAGGTA</a:t>
            </a:r>
            <a:r>
              <a:rPr b="1" lang="en-US" sz="1400">
                <a:solidFill>
                  <a:schemeClr val="accent2"/>
                </a:solidFill>
                <a:latin typeface="Calibri"/>
                <a:ea typeface="Calibri"/>
                <a:cs typeface="Calibri"/>
                <a:sym typeface="Calibri"/>
              </a:rPr>
              <a:t>T</a:t>
            </a:r>
            <a:r>
              <a:rPr lang="en-US" sz="1400">
                <a:solidFill>
                  <a:schemeClr val="dk1"/>
                </a:solidFill>
                <a:latin typeface="Calibri"/>
                <a:ea typeface="Calibri"/>
                <a:cs typeface="Calibri"/>
                <a:sym typeface="Calibri"/>
              </a:rPr>
              <a:t>ATGA</a:t>
            </a:r>
            <a:endParaRPr/>
          </a:p>
          <a:p>
            <a:pPr indent="0" lvl="0" marL="0" marR="0" rtl="0" algn="l">
              <a:spcBef>
                <a:spcPts val="0"/>
              </a:spcBef>
              <a:spcAft>
                <a:spcPts val="0"/>
              </a:spcAft>
              <a:buNone/>
            </a:pPr>
            <a:r>
              <a:rPr lang="en-US" sz="1400">
                <a:solidFill>
                  <a:schemeClr val="dk1"/>
                </a:solidFill>
                <a:latin typeface="Calibri"/>
                <a:ea typeface="Calibri"/>
                <a:cs typeface="Calibri"/>
                <a:sym typeface="Calibri"/>
              </a:rPr>
              <a:t>ATTGGTTAGGTA</a:t>
            </a:r>
            <a:r>
              <a:rPr b="1" lang="en-US" sz="1400">
                <a:solidFill>
                  <a:schemeClr val="accent2"/>
                </a:solidFill>
                <a:latin typeface="Calibri"/>
                <a:ea typeface="Calibri"/>
                <a:cs typeface="Calibri"/>
                <a:sym typeface="Calibri"/>
              </a:rPr>
              <a:t>T</a:t>
            </a:r>
            <a:r>
              <a:rPr lang="en-US" sz="1400">
                <a:solidFill>
                  <a:schemeClr val="dk1"/>
                </a:solidFill>
                <a:latin typeface="Calibri"/>
                <a:ea typeface="Calibri"/>
                <a:cs typeface="Calibri"/>
                <a:sym typeface="Calibri"/>
              </a:rPr>
              <a:t>ATGA</a:t>
            </a:r>
            <a:endParaRPr/>
          </a:p>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a:p>
            <a:pPr indent="0" lvl="0" marL="0" marR="0" rtl="0" algn="l">
              <a:spcBef>
                <a:spcPts val="0"/>
              </a:spcBef>
              <a:spcAft>
                <a:spcPts val="0"/>
              </a:spcAft>
              <a:buNone/>
            </a:pPr>
            <a:r>
              <a:rPr lang="en-US" sz="1400">
                <a:solidFill>
                  <a:schemeClr val="dk1"/>
                </a:solidFill>
                <a:latin typeface="Calibri"/>
                <a:ea typeface="Calibri"/>
                <a:cs typeface="Calibri"/>
                <a:sym typeface="Calibri"/>
              </a:rPr>
              <a:t>ATTGG</a:t>
            </a:r>
            <a:r>
              <a:rPr lang="en-US" sz="1400">
                <a:solidFill>
                  <a:schemeClr val="accent4"/>
                </a:solidFill>
                <a:latin typeface="Calibri"/>
                <a:ea typeface="Calibri"/>
                <a:cs typeface="Calibri"/>
                <a:sym typeface="Calibri"/>
              </a:rPr>
              <a:t>GG</a:t>
            </a:r>
            <a:r>
              <a:rPr lang="en-US" sz="1400">
                <a:solidFill>
                  <a:schemeClr val="dk1"/>
                </a:solidFill>
                <a:latin typeface="Calibri"/>
                <a:ea typeface="Calibri"/>
                <a:cs typeface="Calibri"/>
                <a:sym typeface="Calibri"/>
              </a:rPr>
              <a:t>AGGTAGATGA</a:t>
            </a:r>
            <a:endParaRPr/>
          </a:p>
          <a:p>
            <a:pPr indent="0" lvl="0" marL="0" marR="0" rtl="0" algn="l">
              <a:spcBef>
                <a:spcPts val="0"/>
              </a:spcBef>
              <a:spcAft>
                <a:spcPts val="0"/>
              </a:spcAft>
              <a:buNone/>
            </a:pPr>
            <a:r>
              <a:rPr lang="en-US" sz="1400">
                <a:solidFill>
                  <a:schemeClr val="dk1"/>
                </a:solidFill>
                <a:latin typeface="Calibri"/>
                <a:ea typeface="Calibri"/>
                <a:cs typeface="Calibri"/>
                <a:sym typeface="Calibri"/>
              </a:rPr>
              <a:t>ATTGG</a:t>
            </a:r>
            <a:r>
              <a:rPr lang="en-US" sz="1400">
                <a:solidFill>
                  <a:schemeClr val="accent4"/>
                </a:solidFill>
                <a:latin typeface="Calibri"/>
                <a:ea typeface="Calibri"/>
                <a:cs typeface="Calibri"/>
                <a:sym typeface="Calibri"/>
              </a:rPr>
              <a:t>GG</a:t>
            </a:r>
            <a:r>
              <a:rPr lang="en-US" sz="1400">
                <a:solidFill>
                  <a:schemeClr val="dk1"/>
                </a:solidFill>
                <a:latin typeface="Calibri"/>
                <a:ea typeface="Calibri"/>
                <a:cs typeface="Calibri"/>
                <a:sym typeface="Calibri"/>
              </a:rPr>
              <a:t>AGGTAGATGA</a:t>
            </a:r>
            <a:endParaRPr/>
          </a:p>
          <a:p>
            <a:pPr indent="0" lvl="0" marL="0" marR="0" rtl="0" algn="l">
              <a:spcBef>
                <a:spcPts val="0"/>
              </a:spcBef>
              <a:spcAft>
                <a:spcPts val="0"/>
              </a:spcAft>
              <a:buNone/>
            </a:pPr>
            <a:r>
              <a:rPr lang="en-US" sz="1400">
                <a:solidFill>
                  <a:schemeClr val="dk1"/>
                </a:solidFill>
                <a:latin typeface="Calibri"/>
                <a:ea typeface="Calibri"/>
                <a:cs typeface="Calibri"/>
                <a:sym typeface="Calibri"/>
              </a:rPr>
              <a:t>ATTGG</a:t>
            </a:r>
            <a:r>
              <a:rPr lang="en-US" sz="1400">
                <a:solidFill>
                  <a:schemeClr val="accent4"/>
                </a:solidFill>
                <a:latin typeface="Calibri"/>
                <a:ea typeface="Calibri"/>
                <a:cs typeface="Calibri"/>
                <a:sym typeface="Calibri"/>
              </a:rPr>
              <a:t>GG</a:t>
            </a:r>
            <a:r>
              <a:rPr lang="en-US" sz="1400">
                <a:solidFill>
                  <a:schemeClr val="dk1"/>
                </a:solidFill>
                <a:latin typeface="Calibri"/>
                <a:ea typeface="Calibri"/>
                <a:cs typeface="Calibri"/>
                <a:sym typeface="Calibri"/>
              </a:rPr>
              <a:t>AGGTAGATGA</a:t>
            </a:r>
            <a:endParaRPr/>
          </a:p>
          <a:p>
            <a:pPr indent="0" lvl="0" marL="0" marR="0" rtl="0" algn="l">
              <a:spcBef>
                <a:spcPts val="0"/>
              </a:spcBef>
              <a:spcAft>
                <a:spcPts val="0"/>
              </a:spcAft>
              <a:buNone/>
            </a:pPr>
            <a:r>
              <a:rPr lang="en-US" sz="1400">
                <a:solidFill>
                  <a:schemeClr val="dk1"/>
                </a:solidFill>
                <a:latin typeface="Calibri"/>
                <a:ea typeface="Calibri"/>
                <a:cs typeface="Calibri"/>
                <a:sym typeface="Calibri"/>
              </a:rPr>
              <a:t>ATTGG</a:t>
            </a:r>
            <a:r>
              <a:rPr lang="en-US" sz="1400">
                <a:solidFill>
                  <a:schemeClr val="accent4"/>
                </a:solidFill>
                <a:latin typeface="Calibri"/>
                <a:ea typeface="Calibri"/>
                <a:cs typeface="Calibri"/>
                <a:sym typeface="Calibri"/>
              </a:rPr>
              <a:t>GG</a:t>
            </a:r>
            <a:r>
              <a:rPr lang="en-US" sz="1400">
                <a:solidFill>
                  <a:schemeClr val="dk1"/>
                </a:solidFill>
                <a:latin typeface="Calibri"/>
                <a:ea typeface="Calibri"/>
                <a:cs typeface="Calibri"/>
                <a:sym typeface="Calibri"/>
              </a:rPr>
              <a:t>AGGTAGATGA</a:t>
            </a:r>
            <a:endParaRPr/>
          </a:p>
        </p:txBody>
      </p:sp>
      <p:sp>
        <p:nvSpPr>
          <p:cNvPr id="416" name="Google Shape;416;p32"/>
          <p:cNvSpPr txBox="1"/>
          <p:nvPr/>
        </p:nvSpPr>
        <p:spPr>
          <a:xfrm>
            <a:off x="5331152" y="2844164"/>
            <a:ext cx="81814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OTU2</a:t>
            </a:r>
            <a:endParaRPr/>
          </a:p>
        </p:txBody>
      </p:sp>
      <p:sp>
        <p:nvSpPr>
          <p:cNvPr id="417" name="Google Shape;417;p32"/>
          <p:cNvSpPr/>
          <p:nvPr/>
        </p:nvSpPr>
        <p:spPr>
          <a:xfrm>
            <a:off x="5124545" y="2782564"/>
            <a:ext cx="194962" cy="492533"/>
          </a:xfrm>
          <a:prstGeom prst="rightBrace">
            <a:avLst>
              <a:gd fmla="val 8333" name="adj1"/>
              <a:gd fmla="val 50000" name="adj2"/>
            </a:avLst>
          </a:prstGeom>
          <a:noFill/>
          <a:ln cap="flat" cmpd="sng" w="190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418" name="Google Shape;418;p32"/>
          <p:cNvSpPr txBox="1"/>
          <p:nvPr/>
        </p:nvSpPr>
        <p:spPr>
          <a:xfrm>
            <a:off x="5379015" y="3813712"/>
            <a:ext cx="81814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OTU3</a:t>
            </a:r>
            <a:endParaRPr/>
          </a:p>
        </p:txBody>
      </p:sp>
      <p:sp>
        <p:nvSpPr>
          <p:cNvPr id="419" name="Google Shape;419;p32"/>
          <p:cNvSpPr/>
          <p:nvPr/>
        </p:nvSpPr>
        <p:spPr>
          <a:xfrm>
            <a:off x="5161162" y="3603002"/>
            <a:ext cx="154584" cy="754518"/>
          </a:xfrm>
          <a:prstGeom prst="rightBrace">
            <a:avLst>
              <a:gd fmla="val 8333" name="adj1"/>
              <a:gd fmla="val 50000" name="adj2"/>
            </a:avLst>
          </a:prstGeom>
          <a:noFill/>
          <a:ln cap="flat" cmpd="sng" w="190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420" name="Google Shape;420;p32"/>
          <p:cNvSpPr txBox="1"/>
          <p:nvPr/>
        </p:nvSpPr>
        <p:spPr>
          <a:xfrm>
            <a:off x="9964994" y="2120876"/>
            <a:ext cx="208313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800">
                <a:solidFill>
                  <a:schemeClr val="dk1"/>
                </a:solidFill>
                <a:latin typeface="Calibri"/>
                <a:ea typeface="Calibri"/>
                <a:cs typeface="Calibri"/>
                <a:sym typeface="Calibri"/>
              </a:rPr>
              <a:t>Staphylococcus sp.</a:t>
            </a:r>
            <a:endParaRPr/>
          </a:p>
        </p:txBody>
      </p:sp>
      <p:sp>
        <p:nvSpPr>
          <p:cNvPr id="421" name="Google Shape;421;p32"/>
          <p:cNvSpPr/>
          <p:nvPr/>
        </p:nvSpPr>
        <p:spPr>
          <a:xfrm>
            <a:off x="9695776" y="2041458"/>
            <a:ext cx="194962" cy="492533"/>
          </a:xfrm>
          <a:prstGeom prst="rightBrace">
            <a:avLst>
              <a:gd fmla="val 8333" name="adj1"/>
              <a:gd fmla="val 50000" name="adj2"/>
            </a:avLst>
          </a:prstGeom>
          <a:noFill/>
          <a:ln cap="flat" cmpd="sng" w="190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422" name="Google Shape;422;p32"/>
          <p:cNvSpPr txBox="1"/>
          <p:nvPr/>
        </p:nvSpPr>
        <p:spPr>
          <a:xfrm>
            <a:off x="9943973" y="2759690"/>
            <a:ext cx="191514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800">
                <a:solidFill>
                  <a:schemeClr val="dk1"/>
                </a:solidFill>
                <a:latin typeface="Calibri"/>
                <a:ea typeface="Calibri"/>
                <a:cs typeface="Calibri"/>
                <a:sym typeface="Calibri"/>
              </a:rPr>
              <a:t>Pseudomonas sp.</a:t>
            </a:r>
            <a:endParaRPr/>
          </a:p>
        </p:txBody>
      </p:sp>
      <p:sp>
        <p:nvSpPr>
          <p:cNvPr id="423" name="Google Shape;423;p32"/>
          <p:cNvSpPr/>
          <p:nvPr/>
        </p:nvSpPr>
        <p:spPr>
          <a:xfrm>
            <a:off x="9710524" y="2698090"/>
            <a:ext cx="194962" cy="492533"/>
          </a:xfrm>
          <a:prstGeom prst="rightBrace">
            <a:avLst>
              <a:gd fmla="val 8333" name="adj1"/>
              <a:gd fmla="val 50000" name="adj2"/>
            </a:avLst>
          </a:prstGeom>
          <a:noFill/>
          <a:ln cap="flat" cmpd="sng" w="190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424" name="Google Shape;424;p32"/>
          <p:cNvSpPr txBox="1"/>
          <p:nvPr/>
        </p:nvSpPr>
        <p:spPr>
          <a:xfrm>
            <a:off x="9890738" y="3763346"/>
            <a:ext cx="2227006"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800">
                <a:solidFill>
                  <a:schemeClr val="dk1"/>
                </a:solidFill>
                <a:latin typeface="Calibri"/>
                <a:ea typeface="Calibri"/>
                <a:cs typeface="Calibri"/>
                <a:sym typeface="Calibri"/>
              </a:rPr>
              <a:t>Corynebacterium sp.</a:t>
            </a:r>
            <a:endParaRPr/>
          </a:p>
        </p:txBody>
      </p:sp>
      <p:sp>
        <p:nvSpPr>
          <p:cNvPr id="425" name="Google Shape;425;p32"/>
          <p:cNvSpPr/>
          <p:nvPr/>
        </p:nvSpPr>
        <p:spPr>
          <a:xfrm>
            <a:off x="9747141" y="3592266"/>
            <a:ext cx="154584" cy="754518"/>
          </a:xfrm>
          <a:prstGeom prst="rightBrace">
            <a:avLst>
              <a:gd fmla="val 8333" name="adj1"/>
              <a:gd fmla="val 50000" name="adj2"/>
            </a:avLst>
          </a:prstGeom>
          <a:noFill/>
          <a:ln cap="flat" cmpd="sng" w="190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426" name="Google Shape;426;p32"/>
          <p:cNvSpPr txBox="1"/>
          <p:nvPr/>
        </p:nvSpPr>
        <p:spPr>
          <a:xfrm>
            <a:off x="7495822" y="5099418"/>
            <a:ext cx="2606059" cy="83099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400">
                <a:solidFill>
                  <a:schemeClr val="dk1"/>
                </a:solidFill>
                <a:latin typeface="Calibri"/>
                <a:ea typeface="Calibri"/>
                <a:cs typeface="Calibri"/>
                <a:sym typeface="Calibri"/>
              </a:rPr>
              <a:t>Taxonomic annotation</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p33"/>
          <p:cNvSpPr/>
          <p:nvPr/>
        </p:nvSpPr>
        <p:spPr>
          <a:xfrm flipH="1" rot="10800000">
            <a:off x="3020290" y="4453965"/>
            <a:ext cx="7827817" cy="2091115"/>
          </a:xfrm>
          <a:prstGeom prst="uturnArrow">
            <a:avLst>
              <a:gd fmla="val 1109" name="adj1"/>
              <a:gd fmla="val 6539" name="adj2"/>
              <a:gd fmla="val 12588" name="adj3"/>
              <a:gd fmla="val 43750" name="adj4"/>
              <a:gd fmla="val 100000" name="adj5"/>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433" name="Google Shape;433;p33"/>
          <p:cNvSpPr/>
          <p:nvPr/>
        </p:nvSpPr>
        <p:spPr>
          <a:xfrm>
            <a:off x="3165759" y="1372067"/>
            <a:ext cx="5624280" cy="1523536"/>
          </a:xfrm>
          <a:prstGeom prst="uturnArrow">
            <a:avLst>
              <a:gd fmla="val 1534" name="adj1"/>
              <a:gd fmla="val 7534" name="adj2"/>
              <a:gd fmla="val 13402" name="adj3"/>
              <a:gd fmla="val 43750" name="adj4"/>
              <a:gd fmla="val 100000" name="adj5"/>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434" name="Google Shape;434;p33"/>
          <p:cNvSpPr txBox="1"/>
          <p:nvPr>
            <p:ph type="title"/>
          </p:nvPr>
        </p:nvSpPr>
        <p:spPr>
          <a:xfrm>
            <a:off x="0" y="14011"/>
            <a:ext cx="11692646" cy="95006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Microbiome data characteristics</a:t>
            </a:r>
            <a:endParaRPr b="1"/>
          </a:p>
        </p:txBody>
      </p:sp>
      <p:sp>
        <p:nvSpPr>
          <p:cNvPr id="435" name="Google Shape;435;p33"/>
          <p:cNvSpPr/>
          <p:nvPr/>
        </p:nvSpPr>
        <p:spPr>
          <a:xfrm>
            <a:off x="1052945" y="2161309"/>
            <a:ext cx="3616037" cy="1551709"/>
          </a:xfrm>
          <a:prstGeom prst="rect">
            <a:avLst/>
          </a:prstGeom>
          <a:solidFill>
            <a:schemeClr val="lt1"/>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436" name="Google Shape;436;p33"/>
          <p:cNvSpPr/>
          <p:nvPr/>
        </p:nvSpPr>
        <p:spPr>
          <a:xfrm>
            <a:off x="1052944" y="4420522"/>
            <a:ext cx="3616037" cy="1551709"/>
          </a:xfrm>
          <a:prstGeom prst="rect">
            <a:avLst/>
          </a:prstGeom>
          <a:solidFill>
            <a:schemeClr val="lt1"/>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437" name="Google Shape;437;p33"/>
          <p:cNvSpPr/>
          <p:nvPr/>
        </p:nvSpPr>
        <p:spPr>
          <a:xfrm>
            <a:off x="1385455" y="2396836"/>
            <a:ext cx="152400" cy="180109"/>
          </a:xfrm>
          <a:prstGeom prst="ellipse">
            <a:avLst/>
          </a:prstGeom>
          <a:solidFill>
            <a:srgbClr val="D8E2F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38" name="Google Shape;438;p33"/>
          <p:cNvSpPr/>
          <p:nvPr/>
        </p:nvSpPr>
        <p:spPr>
          <a:xfrm>
            <a:off x="1801091" y="2576945"/>
            <a:ext cx="152400" cy="180109"/>
          </a:xfrm>
          <a:prstGeom prst="ellipse">
            <a:avLst/>
          </a:prstGeom>
          <a:solidFill>
            <a:srgbClr val="D8E2F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39" name="Google Shape;439;p33"/>
          <p:cNvSpPr/>
          <p:nvPr/>
        </p:nvSpPr>
        <p:spPr>
          <a:xfrm>
            <a:off x="1461655" y="3075707"/>
            <a:ext cx="152400" cy="180109"/>
          </a:xfrm>
          <a:prstGeom prst="ellipse">
            <a:avLst/>
          </a:prstGeom>
          <a:solidFill>
            <a:srgbClr val="D8E2F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40" name="Google Shape;440;p33"/>
          <p:cNvSpPr/>
          <p:nvPr/>
        </p:nvSpPr>
        <p:spPr>
          <a:xfrm>
            <a:off x="2216728" y="2521527"/>
            <a:ext cx="152400" cy="180109"/>
          </a:xfrm>
          <a:prstGeom prst="ellipse">
            <a:avLst/>
          </a:prstGeom>
          <a:solidFill>
            <a:srgbClr val="D8E2F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41" name="Google Shape;441;p33"/>
          <p:cNvSpPr/>
          <p:nvPr/>
        </p:nvSpPr>
        <p:spPr>
          <a:xfrm>
            <a:off x="2867890" y="2847107"/>
            <a:ext cx="152400" cy="180109"/>
          </a:xfrm>
          <a:prstGeom prst="ellipse">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42" name="Google Shape;442;p33"/>
          <p:cNvSpPr/>
          <p:nvPr/>
        </p:nvSpPr>
        <p:spPr>
          <a:xfrm>
            <a:off x="3408218" y="2534459"/>
            <a:ext cx="152400" cy="180109"/>
          </a:xfrm>
          <a:prstGeom prst="ellipse">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43" name="Google Shape;443;p33"/>
          <p:cNvSpPr/>
          <p:nvPr/>
        </p:nvSpPr>
        <p:spPr>
          <a:xfrm>
            <a:off x="3332018" y="3332018"/>
            <a:ext cx="152400" cy="180109"/>
          </a:xfrm>
          <a:prstGeom prst="ellipse">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44" name="Google Shape;444;p33"/>
          <p:cNvSpPr/>
          <p:nvPr/>
        </p:nvSpPr>
        <p:spPr>
          <a:xfrm>
            <a:off x="2348347" y="3319085"/>
            <a:ext cx="152400" cy="180109"/>
          </a:xfrm>
          <a:prstGeom prst="ellipse">
            <a:avLst/>
          </a:prstGeom>
          <a:solidFill>
            <a:srgbClr val="FBE4D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45" name="Google Shape;445;p33"/>
          <p:cNvSpPr/>
          <p:nvPr/>
        </p:nvSpPr>
        <p:spPr>
          <a:xfrm>
            <a:off x="2071252" y="2875739"/>
            <a:ext cx="152400" cy="180109"/>
          </a:xfrm>
          <a:prstGeom prst="ellipse">
            <a:avLst/>
          </a:prstGeom>
          <a:solidFill>
            <a:srgbClr val="FBE4D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46" name="Google Shape;446;p33"/>
          <p:cNvSpPr/>
          <p:nvPr/>
        </p:nvSpPr>
        <p:spPr>
          <a:xfrm>
            <a:off x="2667000" y="2444404"/>
            <a:ext cx="152400" cy="180109"/>
          </a:xfrm>
          <a:prstGeom prst="ellipse">
            <a:avLst/>
          </a:prstGeom>
          <a:solidFill>
            <a:schemeClr val="accent2"/>
          </a:solidFill>
          <a:ln cap="flat" cmpd="sng" w="1270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47" name="Google Shape;447;p33"/>
          <p:cNvSpPr/>
          <p:nvPr/>
        </p:nvSpPr>
        <p:spPr>
          <a:xfrm>
            <a:off x="3796144" y="2837177"/>
            <a:ext cx="152400" cy="180109"/>
          </a:xfrm>
          <a:prstGeom prst="ellipse">
            <a:avLst/>
          </a:prstGeom>
          <a:solidFill>
            <a:schemeClr val="accent2"/>
          </a:solidFill>
          <a:ln cap="flat" cmpd="sng" w="1270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48" name="Google Shape;448;p33"/>
          <p:cNvSpPr/>
          <p:nvPr/>
        </p:nvSpPr>
        <p:spPr>
          <a:xfrm>
            <a:off x="3976252" y="3396205"/>
            <a:ext cx="152400" cy="180109"/>
          </a:xfrm>
          <a:prstGeom prst="ellipse">
            <a:avLst/>
          </a:prstGeom>
          <a:solidFill>
            <a:srgbClr val="FBE4D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49" name="Google Shape;449;p33"/>
          <p:cNvSpPr/>
          <p:nvPr/>
        </p:nvSpPr>
        <p:spPr>
          <a:xfrm>
            <a:off x="4184072" y="2363121"/>
            <a:ext cx="152400" cy="180109"/>
          </a:xfrm>
          <a:prstGeom prst="ellipse">
            <a:avLst/>
          </a:prstGeom>
          <a:solidFill>
            <a:srgbClr val="FBE4D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50" name="Google Shape;450;p33"/>
          <p:cNvSpPr/>
          <p:nvPr/>
        </p:nvSpPr>
        <p:spPr>
          <a:xfrm>
            <a:off x="3179617" y="3027216"/>
            <a:ext cx="152400" cy="180109"/>
          </a:xfrm>
          <a:prstGeom prst="ellipse">
            <a:avLst/>
          </a:prstGeom>
          <a:solidFill>
            <a:schemeClr val="accent2"/>
          </a:solidFill>
          <a:ln cap="flat" cmpd="sng" w="1270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51" name="Google Shape;451;p33"/>
          <p:cNvSpPr/>
          <p:nvPr/>
        </p:nvSpPr>
        <p:spPr>
          <a:xfrm>
            <a:off x="1704109" y="2307703"/>
            <a:ext cx="152400" cy="180109"/>
          </a:xfrm>
          <a:prstGeom prst="ellipse">
            <a:avLst/>
          </a:prstGeom>
          <a:solidFill>
            <a:srgbClr val="FBE4D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52" name="Google Shape;452;p33"/>
          <p:cNvSpPr/>
          <p:nvPr/>
        </p:nvSpPr>
        <p:spPr>
          <a:xfrm>
            <a:off x="1316180" y="2722417"/>
            <a:ext cx="152400" cy="180109"/>
          </a:xfrm>
          <a:prstGeom prst="ellipse">
            <a:avLst/>
          </a:prstGeom>
          <a:solidFill>
            <a:srgbClr val="EDEDE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53" name="Google Shape;453;p33"/>
          <p:cNvSpPr/>
          <p:nvPr/>
        </p:nvSpPr>
        <p:spPr>
          <a:xfrm>
            <a:off x="2632363" y="3028139"/>
            <a:ext cx="152400" cy="180109"/>
          </a:xfrm>
          <a:prstGeom prst="ellipse">
            <a:avLst/>
          </a:prstGeom>
          <a:solidFill>
            <a:schemeClr val="accent3"/>
          </a:solidFill>
          <a:ln cap="flat" cmpd="sng" w="12700">
            <a:solidFill>
              <a:srgbClr val="78787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54" name="Google Shape;454;p33"/>
          <p:cNvSpPr/>
          <p:nvPr/>
        </p:nvSpPr>
        <p:spPr>
          <a:xfrm>
            <a:off x="3020290" y="2403301"/>
            <a:ext cx="152400" cy="180109"/>
          </a:xfrm>
          <a:prstGeom prst="ellipse">
            <a:avLst/>
          </a:prstGeom>
          <a:solidFill>
            <a:schemeClr val="accent3"/>
          </a:solidFill>
          <a:ln cap="flat" cmpd="sng" w="12700">
            <a:solidFill>
              <a:srgbClr val="78787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55" name="Google Shape;455;p33"/>
          <p:cNvSpPr/>
          <p:nvPr/>
        </p:nvSpPr>
        <p:spPr>
          <a:xfrm>
            <a:off x="2937163" y="3332939"/>
            <a:ext cx="152400" cy="180109"/>
          </a:xfrm>
          <a:prstGeom prst="ellipse">
            <a:avLst/>
          </a:prstGeom>
          <a:solidFill>
            <a:schemeClr val="accent3"/>
          </a:solidFill>
          <a:ln cap="flat" cmpd="sng" w="12700">
            <a:solidFill>
              <a:srgbClr val="78787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56" name="Google Shape;456;p33"/>
          <p:cNvSpPr/>
          <p:nvPr/>
        </p:nvSpPr>
        <p:spPr>
          <a:xfrm>
            <a:off x="4260272" y="3027216"/>
            <a:ext cx="152400" cy="180109"/>
          </a:xfrm>
          <a:prstGeom prst="ellipse">
            <a:avLst/>
          </a:prstGeom>
          <a:solidFill>
            <a:srgbClr val="EDEDE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57" name="Google Shape;457;p33"/>
          <p:cNvSpPr/>
          <p:nvPr/>
        </p:nvSpPr>
        <p:spPr>
          <a:xfrm>
            <a:off x="1634839" y="3306150"/>
            <a:ext cx="152400" cy="180109"/>
          </a:xfrm>
          <a:prstGeom prst="ellipse">
            <a:avLst/>
          </a:prstGeom>
          <a:solidFill>
            <a:srgbClr val="EDEDE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58" name="Google Shape;458;p33"/>
          <p:cNvSpPr/>
          <p:nvPr/>
        </p:nvSpPr>
        <p:spPr>
          <a:xfrm>
            <a:off x="3446317" y="2908529"/>
            <a:ext cx="152400" cy="180109"/>
          </a:xfrm>
          <a:prstGeom prst="ellipse">
            <a:avLst/>
          </a:prstGeom>
          <a:solidFill>
            <a:schemeClr val="accent3"/>
          </a:solidFill>
          <a:ln cap="flat" cmpd="sng" w="12700">
            <a:solidFill>
              <a:srgbClr val="78787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59" name="Google Shape;459;p33"/>
          <p:cNvSpPr/>
          <p:nvPr/>
        </p:nvSpPr>
        <p:spPr>
          <a:xfrm>
            <a:off x="1343892" y="4662972"/>
            <a:ext cx="152400" cy="180109"/>
          </a:xfrm>
          <a:prstGeom prst="ellipse">
            <a:avLst/>
          </a:prstGeom>
          <a:solidFill>
            <a:srgbClr val="D8E2F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60" name="Google Shape;460;p33"/>
          <p:cNvSpPr/>
          <p:nvPr/>
        </p:nvSpPr>
        <p:spPr>
          <a:xfrm>
            <a:off x="1759528" y="4843081"/>
            <a:ext cx="152400" cy="180109"/>
          </a:xfrm>
          <a:prstGeom prst="ellipse">
            <a:avLst/>
          </a:prstGeom>
          <a:solidFill>
            <a:srgbClr val="D8E2F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61" name="Google Shape;461;p33"/>
          <p:cNvSpPr/>
          <p:nvPr/>
        </p:nvSpPr>
        <p:spPr>
          <a:xfrm>
            <a:off x="1420092" y="5341843"/>
            <a:ext cx="152400" cy="180109"/>
          </a:xfrm>
          <a:prstGeom prst="ellipse">
            <a:avLst/>
          </a:prstGeom>
          <a:solidFill>
            <a:srgbClr val="D8E2F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62" name="Google Shape;462;p33"/>
          <p:cNvSpPr/>
          <p:nvPr/>
        </p:nvSpPr>
        <p:spPr>
          <a:xfrm>
            <a:off x="2175165" y="4787663"/>
            <a:ext cx="152400" cy="180109"/>
          </a:xfrm>
          <a:prstGeom prst="ellipse">
            <a:avLst/>
          </a:prstGeom>
          <a:solidFill>
            <a:srgbClr val="D8E2F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63" name="Google Shape;463;p33"/>
          <p:cNvSpPr/>
          <p:nvPr/>
        </p:nvSpPr>
        <p:spPr>
          <a:xfrm>
            <a:off x="2826327" y="5113243"/>
            <a:ext cx="152400" cy="180109"/>
          </a:xfrm>
          <a:prstGeom prst="ellipse">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64" name="Google Shape;464;p33"/>
          <p:cNvSpPr/>
          <p:nvPr/>
        </p:nvSpPr>
        <p:spPr>
          <a:xfrm>
            <a:off x="3366655" y="4800595"/>
            <a:ext cx="152400" cy="180109"/>
          </a:xfrm>
          <a:prstGeom prst="ellipse">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65" name="Google Shape;465;p33"/>
          <p:cNvSpPr/>
          <p:nvPr/>
        </p:nvSpPr>
        <p:spPr>
          <a:xfrm>
            <a:off x="3290455" y="5598154"/>
            <a:ext cx="152400" cy="180109"/>
          </a:xfrm>
          <a:prstGeom prst="ellipse">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66" name="Google Shape;466;p33"/>
          <p:cNvSpPr/>
          <p:nvPr/>
        </p:nvSpPr>
        <p:spPr>
          <a:xfrm>
            <a:off x="2306784" y="5585221"/>
            <a:ext cx="152400" cy="180109"/>
          </a:xfrm>
          <a:prstGeom prst="ellipse">
            <a:avLst/>
          </a:prstGeom>
          <a:solidFill>
            <a:srgbClr val="D8E2F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67" name="Google Shape;467;p33"/>
          <p:cNvSpPr/>
          <p:nvPr/>
        </p:nvSpPr>
        <p:spPr>
          <a:xfrm>
            <a:off x="2029689" y="5141875"/>
            <a:ext cx="152400" cy="180109"/>
          </a:xfrm>
          <a:prstGeom prst="ellipse">
            <a:avLst/>
          </a:prstGeom>
          <a:solidFill>
            <a:srgbClr val="FBE4D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68" name="Google Shape;468;p33"/>
          <p:cNvSpPr/>
          <p:nvPr/>
        </p:nvSpPr>
        <p:spPr>
          <a:xfrm>
            <a:off x="2625437" y="4710540"/>
            <a:ext cx="152400" cy="180109"/>
          </a:xfrm>
          <a:prstGeom prst="ellipse">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69" name="Google Shape;469;p33"/>
          <p:cNvSpPr/>
          <p:nvPr/>
        </p:nvSpPr>
        <p:spPr>
          <a:xfrm>
            <a:off x="3754581" y="5103313"/>
            <a:ext cx="152400" cy="180109"/>
          </a:xfrm>
          <a:prstGeom prst="ellipse">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70" name="Google Shape;470;p33"/>
          <p:cNvSpPr/>
          <p:nvPr/>
        </p:nvSpPr>
        <p:spPr>
          <a:xfrm>
            <a:off x="3934689" y="5662341"/>
            <a:ext cx="152400" cy="180109"/>
          </a:xfrm>
          <a:prstGeom prst="ellipse">
            <a:avLst/>
          </a:prstGeom>
          <a:solidFill>
            <a:srgbClr val="FBE4D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71" name="Google Shape;471;p33"/>
          <p:cNvSpPr/>
          <p:nvPr/>
        </p:nvSpPr>
        <p:spPr>
          <a:xfrm>
            <a:off x="4142509" y="4629257"/>
            <a:ext cx="152400" cy="180109"/>
          </a:xfrm>
          <a:prstGeom prst="ellipse">
            <a:avLst/>
          </a:prstGeom>
          <a:solidFill>
            <a:srgbClr val="D8E2F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72" name="Google Shape;472;p33"/>
          <p:cNvSpPr/>
          <p:nvPr/>
        </p:nvSpPr>
        <p:spPr>
          <a:xfrm>
            <a:off x="3138054" y="5293352"/>
            <a:ext cx="152400" cy="180109"/>
          </a:xfrm>
          <a:prstGeom prst="ellipse">
            <a:avLst/>
          </a:prstGeom>
          <a:solidFill>
            <a:schemeClr val="accent2"/>
          </a:solidFill>
          <a:ln cap="flat" cmpd="sng" w="1270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73" name="Google Shape;473;p33"/>
          <p:cNvSpPr/>
          <p:nvPr/>
        </p:nvSpPr>
        <p:spPr>
          <a:xfrm>
            <a:off x="1662546" y="4573839"/>
            <a:ext cx="152400" cy="180109"/>
          </a:xfrm>
          <a:prstGeom prst="ellipse">
            <a:avLst/>
          </a:prstGeom>
          <a:solidFill>
            <a:srgbClr val="FBE4D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74" name="Google Shape;474;p33"/>
          <p:cNvSpPr/>
          <p:nvPr/>
        </p:nvSpPr>
        <p:spPr>
          <a:xfrm>
            <a:off x="1274617" y="4988553"/>
            <a:ext cx="152400" cy="180109"/>
          </a:xfrm>
          <a:prstGeom prst="ellipse">
            <a:avLst/>
          </a:prstGeom>
          <a:solidFill>
            <a:srgbClr val="EDEDE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75" name="Google Shape;475;p33"/>
          <p:cNvSpPr/>
          <p:nvPr/>
        </p:nvSpPr>
        <p:spPr>
          <a:xfrm>
            <a:off x="2590800" y="5294275"/>
            <a:ext cx="152400" cy="180109"/>
          </a:xfrm>
          <a:prstGeom prst="ellipse">
            <a:avLst/>
          </a:prstGeom>
          <a:solidFill>
            <a:schemeClr val="accent3"/>
          </a:solidFill>
          <a:ln cap="flat" cmpd="sng" w="12700">
            <a:solidFill>
              <a:srgbClr val="78787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76" name="Google Shape;476;p33"/>
          <p:cNvSpPr/>
          <p:nvPr/>
        </p:nvSpPr>
        <p:spPr>
          <a:xfrm>
            <a:off x="2978727" y="4669437"/>
            <a:ext cx="152400" cy="180109"/>
          </a:xfrm>
          <a:prstGeom prst="ellipse">
            <a:avLst/>
          </a:prstGeom>
          <a:solidFill>
            <a:schemeClr val="accent3"/>
          </a:solidFill>
          <a:ln cap="flat" cmpd="sng" w="12700">
            <a:solidFill>
              <a:srgbClr val="78787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77" name="Google Shape;477;p33"/>
          <p:cNvSpPr/>
          <p:nvPr/>
        </p:nvSpPr>
        <p:spPr>
          <a:xfrm>
            <a:off x="2895600" y="5599075"/>
            <a:ext cx="152400" cy="180109"/>
          </a:xfrm>
          <a:prstGeom prst="ellipse">
            <a:avLst/>
          </a:prstGeom>
          <a:solidFill>
            <a:schemeClr val="accent3"/>
          </a:solidFill>
          <a:ln cap="flat" cmpd="sng" w="12700">
            <a:solidFill>
              <a:srgbClr val="78787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78" name="Google Shape;478;p33"/>
          <p:cNvSpPr/>
          <p:nvPr/>
        </p:nvSpPr>
        <p:spPr>
          <a:xfrm>
            <a:off x="4218709" y="5293352"/>
            <a:ext cx="152400" cy="180109"/>
          </a:xfrm>
          <a:prstGeom prst="ellipse">
            <a:avLst/>
          </a:prstGeom>
          <a:solidFill>
            <a:srgbClr val="EDEDE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79" name="Google Shape;479;p33"/>
          <p:cNvSpPr/>
          <p:nvPr/>
        </p:nvSpPr>
        <p:spPr>
          <a:xfrm>
            <a:off x="1593276" y="5572286"/>
            <a:ext cx="152400" cy="180109"/>
          </a:xfrm>
          <a:prstGeom prst="ellipse">
            <a:avLst/>
          </a:prstGeom>
          <a:solidFill>
            <a:srgbClr val="EDEDE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80" name="Google Shape;480;p33"/>
          <p:cNvSpPr/>
          <p:nvPr/>
        </p:nvSpPr>
        <p:spPr>
          <a:xfrm>
            <a:off x="3404754" y="5174665"/>
            <a:ext cx="152400" cy="180109"/>
          </a:xfrm>
          <a:prstGeom prst="ellipse">
            <a:avLst/>
          </a:prstGeom>
          <a:solidFill>
            <a:schemeClr val="accent3"/>
          </a:solidFill>
          <a:ln cap="flat" cmpd="sng" w="12700">
            <a:solidFill>
              <a:srgbClr val="78787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81" name="Google Shape;481;p33"/>
          <p:cNvSpPr/>
          <p:nvPr/>
        </p:nvSpPr>
        <p:spPr>
          <a:xfrm>
            <a:off x="2479962" y="2224573"/>
            <a:ext cx="1544782" cy="1405315"/>
          </a:xfrm>
          <a:prstGeom prst="ellipse">
            <a:avLst/>
          </a:prstGeom>
          <a:noFill/>
          <a:ln cap="flat" cmpd="sng" w="381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82" name="Google Shape;482;p33"/>
          <p:cNvSpPr/>
          <p:nvPr/>
        </p:nvSpPr>
        <p:spPr>
          <a:xfrm>
            <a:off x="2396836" y="4500639"/>
            <a:ext cx="1544782" cy="1405315"/>
          </a:xfrm>
          <a:prstGeom prst="ellipse">
            <a:avLst/>
          </a:prstGeom>
          <a:noFill/>
          <a:ln cap="flat" cmpd="sng" w="381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aphicFrame>
        <p:nvGraphicFramePr>
          <p:cNvPr id="483" name="Google Shape;483;p33"/>
          <p:cNvGraphicFramePr/>
          <p:nvPr/>
        </p:nvGraphicFramePr>
        <p:xfrm>
          <a:off x="5624943" y="2937162"/>
          <a:ext cx="3000000" cy="3000000"/>
        </p:xfrm>
        <a:graphic>
          <a:graphicData uri="http://schemas.openxmlformats.org/drawingml/2006/table">
            <a:tbl>
              <a:tblPr bandRow="1" firstRow="1">
                <a:noFill/>
                <a:tableStyleId>{EC7615C1-6853-4F6F-B1C6-14C6BE9C7351}</a:tableStyleId>
              </a:tblPr>
              <a:tblGrid>
                <a:gridCol w="2022575"/>
                <a:gridCol w="2022575"/>
                <a:gridCol w="2022575"/>
              </a:tblGrid>
              <a:tr h="370850">
                <a:tc>
                  <a:txBody>
                    <a:bodyPr/>
                    <a:lstStyle/>
                    <a:p>
                      <a:pPr indent="0" lvl="0" marL="0" marR="0" rtl="0" algn="l">
                        <a:spcBef>
                          <a:spcPts val="0"/>
                        </a:spcBef>
                        <a:spcAft>
                          <a:spcPts val="0"/>
                        </a:spcAft>
                        <a:buNone/>
                      </a:pPr>
                      <a:r>
                        <a:t/>
                      </a:r>
                      <a:endParaRPr sz="1800">
                        <a:latin typeface="Poppins Medium"/>
                        <a:ea typeface="Poppins Medium"/>
                        <a:cs typeface="Poppins Medium"/>
                        <a:sym typeface="Poppins Medium"/>
                      </a:endParaRPr>
                    </a:p>
                  </a:txBody>
                  <a:tcPr marT="45725" marB="45725" marR="91450" marL="91450">
                    <a:solidFill>
                      <a:schemeClr val="lt1"/>
                    </a:solidFill>
                  </a:tcPr>
                </a:tc>
                <a:tc>
                  <a:txBody>
                    <a:bodyPr/>
                    <a:lstStyle/>
                    <a:p>
                      <a:pPr indent="0" lvl="0" marL="0" marR="0" rtl="0" algn="ctr">
                        <a:spcBef>
                          <a:spcPts val="0"/>
                        </a:spcBef>
                        <a:spcAft>
                          <a:spcPts val="0"/>
                        </a:spcAft>
                        <a:buNone/>
                      </a:pPr>
                      <a:r>
                        <a:rPr lang="en-US" sz="1800">
                          <a:solidFill>
                            <a:schemeClr val="dk1"/>
                          </a:solidFill>
                          <a:latin typeface="Poppins Medium"/>
                          <a:ea typeface="Poppins Medium"/>
                          <a:cs typeface="Poppins Medium"/>
                          <a:sym typeface="Poppins Medium"/>
                        </a:rPr>
                        <a:t>larvae 1</a:t>
                      </a:r>
                      <a:endParaRPr/>
                    </a:p>
                  </a:txBody>
                  <a:tcPr marT="45725" marB="45725" marR="91450" marL="91450">
                    <a:solidFill>
                      <a:schemeClr val="lt1"/>
                    </a:solidFill>
                  </a:tcPr>
                </a:tc>
                <a:tc>
                  <a:txBody>
                    <a:bodyPr/>
                    <a:lstStyle/>
                    <a:p>
                      <a:pPr indent="0" lvl="0" marL="0" marR="0" rtl="0" algn="ctr">
                        <a:spcBef>
                          <a:spcPts val="0"/>
                        </a:spcBef>
                        <a:spcAft>
                          <a:spcPts val="0"/>
                        </a:spcAft>
                        <a:buNone/>
                      </a:pPr>
                      <a:r>
                        <a:rPr lang="en-US" sz="1800">
                          <a:solidFill>
                            <a:schemeClr val="dk1"/>
                          </a:solidFill>
                          <a:latin typeface="Poppins Medium"/>
                          <a:ea typeface="Poppins Medium"/>
                          <a:cs typeface="Poppins Medium"/>
                          <a:sym typeface="Poppins Medium"/>
                        </a:rPr>
                        <a:t>larvae 2</a:t>
                      </a:r>
                      <a:endParaRPr/>
                    </a:p>
                  </a:txBody>
                  <a:tcPr marT="45725" marB="45725" marR="91450" marL="91450">
                    <a:solidFill>
                      <a:schemeClr val="lt1"/>
                    </a:solidFill>
                  </a:tcPr>
                </a:tc>
              </a:tr>
              <a:tr h="370850">
                <a:tc>
                  <a:txBody>
                    <a:bodyPr/>
                    <a:lstStyle/>
                    <a:p>
                      <a:pPr indent="0" lvl="0" marL="0" marR="0" rtl="0" algn="l">
                        <a:spcBef>
                          <a:spcPts val="0"/>
                        </a:spcBef>
                        <a:spcAft>
                          <a:spcPts val="0"/>
                        </a:spcAft>
                        <a:buNone/>
                      </a:pPr>
                      <a:r>
                        <a:rPr i="1" lang="en-US" sz="1600">
                          <a:solidFill>
                            <a:schemeClr val="accent1"/>
                          </a:solidFill>
                          <a:latin typeface="Poppins Medium"/>
                          <a:ea typeface="Poppins Medium"/>
                          <a:cs typeface="Poppins Medium"/>
                          <a:sym typeface="Poppins Medium"/>
                        </a:rPr>
                        <a:t>Staphylococcus</a:t>
                      </a:r>
                      <a:endParaRPr sz="1200"/>
                    </a:p>
                  </a:txBody>
                  <a:tcPr marT="45725" marB="45725" marR="91450" marL="91450">
                    <a:solidFill>
                      <a:schemeClr val="lt1"/>
                    </a:solidFill>
                  </a:tcPr>
                </a:tc>
                <a:tc>
                  <a:txBody>
                    <a:bodyPr/>
                    <a:lstStyle/>
                    <a:p>
                      <a:pPr indent="0" lvl="0" marL="0" marR="0" rtl="0" algn="ctr">
                        <a:spcBef>
                          <a:spcPts val="0"/>
                        </a:spcBef>
                        <a:spcAft>
                          <a:spcPts val="0"/>
                        </a:spcAft>
                        <a:buNone/>
                      </a:pPr>
                      <a:r>
                        <a:rPr lang="en-US" sz="1800">
                          <a:latin typeface="Poppins Medium"/>
                          <a:ea typeface="Poppins Medium"/>
                          <a:cs typeface="Poppins Medium"/>
                          <a:sym typeface="Poppins Medium"/>
                        </a:rPr>
                        <a:t>156</a:t>
                      </a:r>
                      <a:endParaRPr/>
                    </a:p>
                  </a:txBody>
                  <a:tcPr marT="45725" marB="45725" marR="91450" marL="91450">
                    <a:solidFill>
                      <a:schemeClr val="lt1"/>
                    </a:solidFill>
                  </a:tcPr>
                </a:tc>
                <a:tc>
                  <a:txBody>
                    <a:bodyPr/>
                    <a:lstStyle/>
                    <a:p>
                      <a:pPr indent="0" lvl="0" marL="0" marR="0" rtl="0" algn="ctr">
                        <a:spcBef>
                          <a:spcPts val="0"/>
                        </a:spcBef>
                        <a:spcAft>
                          <a:spcPts val="0"/>
                        </a:spcAft>
                        <a:buNone/>
                      </a:pPr>
                      <a:r>
                        <a:rPr lang="en-US" sz="1800">
                          <a:latin typeface="Poppins Medium"/>
                          <a:ea typeface="Poppins Medium"/>
                          <a:cs typeface="Poppins Medium"/>
                          <a:sym typeface="Poppins Medium"/>
                        </a:rPr>
                        <a:t>762</a:t>
                      </a:r>
                      <a:endParaRPr/>
                    </a:p>
                  </a:txBody>
                  <a:tcPr marT="45725" marB="45725" marR="91450" marL="91450">
                    <a:solidFill>
                      <a:schemeClr val="lt1"/>
                    </a:solidFill>
                  </a:tcPr>
                </a:tc>
              </a:tr>
              <a:tr h="370850">
                <a:tc>
                  <a:txBody>
                    <a:bodyPr/>
                    <a:lstStyle/>
                    <a:p>
                      <a:pPr indent="0" lvl="0" marL="0" marR="0" rtl="0" algn="l">
                        <a:spcBef>
                          <a:spcPts val="0"/>
                        </a:spcBef>
                        <a:spcAft>
                          <a:spcPts val="0"/>
                        </a:spcAft>
                        <a:buNone/>
                      </a:pPr>
                      <a:r>
                        <a:rPr i="1" lang="en-US" sz="1600">
                          <a:solidFill>
                            <a:schemeClr val="accent2"/>
                          </a:solidFill>
                          <a:latin typeface="Poppins Medium"/>
                          <a:ea typeface="Poppins Medium"/>
                          <a:cs typeface="Poppins Medium"/>
                          <a:sym typeface="Poppins Medium"/>
                        </a:rPr>
                        <a:t>Pseudomonas</a:t>
                      </a:r>
                      <a:endParaRPr sz="1200"/>
                    </a:p>
                  </a:txBody>
                  <a:tcPr marT="45725" marB="45725" marR="91450" marL="91450">
                    <a:solidFill>
                      <a:schemeClr val="lt1"/>
                    </a:solidFill>
                  </a:tcPr>
                </a:tc>
                <a:tc>
                  <a:txBody>
                    <a:bodyPr/>
                    <a:lstStyle/>
                    <a:p>
                      <a:pPr indent="0" lvl="0" marL="0" marR="0" rtl="0" algn="ctr">
                        <a:spcBef>
                          <a:spcPts val="0"/>
                        </a:spcBef>
                        <a:spcAft>
                          <a:spcPts val="0"/>
                        </a:spcAft>
                        <a:buNone/>
                      </a:pPr>
                      <a:r>
                        <a:rPr lang="en-US" sz="1800">
                          <a:latin typeface="Poppins Medium"/>
                          <a:ea typeface="Poppins Medium"/>
                          <a:cs typeface="Poppins Medium"/>
                          <a:sym typeface="Poppins Medium"/>
                        </a:rPr>
                        <a:t>350</a:t>
                      </a:r>
                      <a:endParaRPr/>
                    </a:p>
                  </a:txBody>
                  <a:tcPr marT="45725" marB="45725" marR="91450" marL="91450">
                    <a:solidFill>
                      <a:schemeClr val="lt1"/>
                    </a:solidFill>
                  </a:tcPr>
                </a:tc>
                <a:tc>
                  <a:txBody>
                    <a:bodyPr/>
                    <a:lstStyle/>
                    <a:p>
                      <a:pPr indent="0" lvl="0" marL="0" marR="0" rtl="0" algn="ctr">
                        <a:spcBef>
                          <a:spcPts val="0"/>
                        </a:spcBef>
                        <a:spcAft>
                          <a:spcPts val="0"/>
                        </a:spcAft>
                        <a:buNone/>
                      </a:pPr>
                      <a:r>
                        <a:rPr lang="en-US" sz="1800">
                          <a:latin typeface="Poppins Medium"/>
                          <a:ea typeface="Poppins Medium"/>
                          <a:cs typeface="Poppins Medium"/>
                          <a:sym typeface="Poppins Medium"/>
                        </a:rPr>
                        <a:t>241</a:t>
                      </a:r>
                      <a:endParaRPr/>
                    </a:p>
                  </a:txBody>
                  <a:tcPr marT="45725" marB="45725" marR="91450" marL="91450">
                    <a:solidFill>
                      <a:schemeClr val="lt1"/>
                    </a:solidFill>
                  </a:tcPr>
                </a:tc>
              </a:tr>
              <a:tr h="370850">
                <a:tc>
                  <a:txBody>
                    <a:bodyPr/>
                    <a:lstStyle/>
                    <a:p>
                      <a:pPr indent="0" lvl="0" marL="0" marR="0" rtl="0" algn="l">
                        <a:spcBef>
                          <a:spcPts val="0"/>
                        </a:spcBef>
                        <a:spcAft>
                          <a:spcPts val="0"/>
                        </a:spcAft>
                        <a:buNone/>
                      </a:pPr>
                      <a:r>
                        <a:rPr i="1" lang="en-US" sz="1600">
                          <a:solidFill>
                            <a:srgbClr val="757070"/>
                          </a:solidFill>
                          <a:latin typeface="Poppins Medium"/>
                          <a:ea typeface="Poppins Medium"/>
                          <a:cs typeface="Poppins Medium"/>
                          <a:sym typeface="Poppins Medium"/>
                        </a:rPr>
                        <a:t>Corynebacterium</a:t>
                      </a:r>
                      <a:endParaRPr sz="1200"/>
                    </a:p>
                  </a:txBody>
                  <a:tcPr marT="45725" marB="45725" marR="91450" marL="91450">
                    <a:solidFill>
                      <a:schemeClr val="lt1"/>
                    </a:solidFill>
                  </a:tcPr>
                </a:tc>
                <a:tc>
                  <a:txBody>
                    <a:bodyPr/>
                    <a:lstStyle/>
                    <a:p>
                      <a:pPr indent="0" lvl="0" marL="0" marR="0" rtl="0" algn="ctr">
                        <a:spcBef>
                          <a:spcPts val="0"/>
                        </a:spcBef>
                        <a:spcAft>
                          <a:spcPts val="0"/>
                        </a:spcAft>
                        <a:buNone/>
                      </a:pPr>
                      <a:r>
                        <a:rPr lang="en-US" sz="1800">
                          <a:latin typeface="Poppins Medium"/>
                          <a:ea typeface="Poppins Medium"/>
                          <a:cs typeface="Poppins Medium"/>
                          <a:sym typeface="Poppins Medium"/>
                        </a:rPr>
                        <a:t>67</a:t>
                      </a:r>
                      <a:endParaRPr/>
                    </a:p>
                  </a:txBody>
                  <a:tcPr marT="45725" marB="45725" marR="91450" marL="91450">
                    <a:solidFill>
                      <a:schemeClr val="lt1"/>
                    </a:solidFill>
                  </a:tcPr>
                </a:tc>
                <a:tc>
                  <a:txBody>
                    <a:bodyPr/>
                    <a:lstStyle/>
                    <a:p>
                      <a:pPr indent="0" lvl="0" marL="0" marR="0" rtl="0" algn="ctr">
                        <a:spcBef>
                          <a:spcPts val="0"/>
                        </a:spcBef>
                        <a:spcAft>
                          <a:spcPts val="0"/>
                        </a:spcAft>
                        <a:buNone/>
                      </a:pPr>
                      <a:r>
                        <a:rPr b="0" lang="en-US" sz="1800">
                          <a:solidFill>
                            <a:schemeClr val="dk1"/>
                          </a:solidFill>
                          <a:latin typeface="Poppins Medium"/>
                          <a:ea typeface="Poppins Medium"/>
                          <a:cs typeface="Poppins Medium"/>
                          <a:sym typeface="Poppins Medium"/>
                        </a:rPr>
                        <a:t>50</a:t>
                      </a:r>
                      <a:endParaRPr/>
                    </a:p>
                  </a:txBody>
                  <a:tcPr marT="45725" marB="45725" marR="91450" marL="91450">
                    <a:solidFill>
                      <a:schemeClr val="lt1"/>
                    </a:solidFill>
                  </a:tcPr>
                </a:tc>
              </a:tr>
            </a:tbl>
          </a:graphicData>
        </a:graphic>
      </p:graphicFrame>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 name="Shape 488"/>
        <p:cNvGrpSpPr/>
        <p:nvPr/>
      </p:nvGrpSpPr>
      <p:grpSpPr>
        <a:xfrm>
          <a:off x="0" y="0"/>
          <a:ext cx="0" cy="0"/>
          <a:chOff x="0" y="0"/>
          <a:chExt cx="0" cy="0"/>
        </a:xfrm>
      </p:grpSpPr>
      <p:sp>
        <p:nvSpPr>
          <p:cNvPr id="489" name="Google Shape;489;p34"/>
          <p:cNvSpPr txBox="1"/>
          <p:nvPr>
            <p:ph type="title"/>
          </p:nvPr>
        </p:nvSpPr>
        <p:spPr>
          <a:xfrm>
            <a:off x="0" y="14011"/>
            <a:ext cx="11692646" cy="95006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Microbiome data is inherently compositional</a:t>
            </a:r>
            <a:endParaRPr b="1"/>
          </a:p>
        </p:txBody>
      </p:sp>
      <p:sp>
        <p:nvSpPr>
          <p:cNvPr id="490" name="Google Shape;490;p34"/>
          <p:cNvSpPr txBox="1"/>
          <p:nvPr/>
        </p:nvSpPr>
        <p:spPr>
          <a:xfrm>
            <a:off x="4184072" y="6095789"/>
            <a:ext cx="5878286"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Helvetica Neue"/>
                <a:ea typeface="Helvetica Neue"/>
                <a:cs typeface="Helvetica Neue"/>
                <a:sym typeface="Helvetica Neue"/>
              </a:rPr>
              <a:t>Absolute counts are not biologically informative </a:t>
            </a:r>
            <a:endParaRPr/>
          </a:p>
        </p:txBody>
      </p:sp>
      <p:sp>
        <p:nvSpPr>
          <p:cNvPr id="491" name="Google Shape;491;p34"/>
          <p:cNvSpPr/>
          <p:nvPr/>
        </p:nvSpPr>
        <p:spPr>
          <a:xfrm>
            <a:off x="3165759" y="1669749"/>
            <a:ext cx="5491544" cy="1095223"/>
          </a:xfrm>
          <a:prstGeom prst="uturnArrow">
            <a:avLst>
              <a:gd fmla="val 1534" name="adj1"/>
              <a:gd fmla="val 7534" name="adj2"/>
              <a:gd fmla="val 13402" name="adj3"/>
              <a:gd fmla="val 43750" name="adj4"/>
              <a:gd fmla="val 100000" name="adj5"/>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492" name="Google Shape;492;p34"/>
          <p:cNvSpPr/>
          <p:nvPr/>
        </p:nvSpPr>
        <p:spPr>
          <a:xfrm>
            <a:off x="1052945" y="2030679"/>
            <a:ext cx="3616037" cy="1551709"/>
          </a:xfrm>
          <a:prstGeom prst="rect">
            <a:avLst/>
          </a:prstGeom>
          <a:solidFill>
            <a:schemeClr val="lt1"/>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493" name="Google Shape;493;p34"/>
          <p:cNvSpPr/>
          <p:nvPr/>
        </p:nvSpPr>
        <p:spPr>
          <a:xfrm>
            <a:off x="1385455" y="2266206"/>
            <a:ext cx="152400" cy="180109"/>
          </a:xfrm>
          <a:prstGeom prst="ellipse">
            <a:avLst/>
          </a:prstGeom>
          <a:solidFill>
            <a:srgbClr val="D8E2F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94" name="Google Shape;494;p34"/>
          <p:cNvSpPr/>
          <p:nvPr/>
        </p:nvSpPr>
        <p:spPr>
          <a:xfrm>
            <a:off x="1801091" y="2446315"/>
            <a:ext cx="152400" cy="180109"/>
          </a:xfrm>
          <a:prstGeom prst="ellipse">
            <a:avLst/>
          </a:prstGeom>
          <a:solidFill>
            <a:srgbClr val="D8E2F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95" name="Google Shape;495;p34"/>
          <p:cNvSpPr/>
          <p:nvPr/>
        </p:nvSpPr>
        <p:spPr>
          <a:xfrm>
            <a:off x="1461655" y="2945077"/>
            <a:ext cx="152400" cy="180109"/>
          </a:xfrm>
          <a:prstGeom prst="ellipse">
            <a:avLst/>
          </a:prstGeom>
          <a:solidFill>
            <a:srgbClr val="D8E2F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96" name="Google Shape;496;p34"/>
          <p:cNvSpPr/>
          <p:nvPr/>
        </p:nvSpPr>
        <p:spPr>
          <a:xfrm>
            <a:off x="2216728" y="2390897"/>
            <a:ext cx="152400" cy="180109"/>
          </a:xfrm>
          <a:prstGeom prst="ellipse">
            <a:avLst/>
          </a:prstGeom>
          <a:solidFill>
            <a:srgbClr val="D8E2F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97" name="Google Shape;497;p34"/>
          <p:cNvSpPr/>
          <p:nvPr/>
        </p:nvSpPr>
        <p:spPr>
          <a:xfrm>
            <a:off x="2867890" y="2716477"/>
            <a:ext cx="152400" cy="180109"/>
          </a:xfrm>
          <a:prstGeom prst="ellipse">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98" name="Google Shape;498;p34"/>
          <p:cNvSpPr/>
          <p:nvPr/>
        </p:nvSpPr>
        <p:spPr>
          <a:xfrm>
            <a:off x="3408218" y="2403829"/>
            <a:ext cx="152400" cy="180109"/>
          </a:xfrm>
          <a:prstGeom prst="ellipse">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99" name="Google Shape;499;p34"/>
          <p:cNvSpPr/>
          <p:nvPr/>
        </p:nvSpPr>
        <p:spPr>
          <a:xfrm>
            <a:off x="3332018" y="3201388"/>
            <a:ext cx="152400" cy="180109"/>
          </a:xfrm>
          <a:prstGeom prst="ellipse">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00" name="Google Shape;500;p34"/>
          <p:cNvSpPr/>
          <p:nvPr/>
        </p:nvSpPr>
        <p:spPr>
          <a:xfrm>
            <a:off x="2348347" y="3188455"/>
            <a:ext cx="152400" cy="180109"/>
          </a:xfrm>
          <a:prstGeom prst="ellipse">
            <a:avLst/>
          </a:prstGeom>
          <a:solidFill>
            <a:srgbClr val="FBE4D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01" name="Google Shape;501;p34"/>
          <p:cNvSpPr/>
          <p:nvPr/>
        </p:nvSpPr>
        <p:spPr>
          <a:xfrm>
            <a:off x="2071252" y="2745109"/>
            <a:ext cx="152400" cy="180109"/>
          </a:xfrm>
          <a:prstGeom prst="ellipse">
            <a:avLst/>
          </a:prstGeom>
          <a:solidFill>
            <a:srgbClr val="FBE4D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02" name="Google Shape;502;p34"/>
          <p:cNvSpPr/>
          <p:nvPr/>
        </p:nvSpPr>
        <p:spPr>
          <a:xfrm>
            <a:off x="2667000" y="2313774"/>
            <a:ext cx="152400" cy="180109"/>
          </a:xfrm>
          <a:prstGeom prst="ellipse">
            <a:avLst/>
          </a:prstGeom>
          <a:solidFill>
            <a:schemeClr val="accent2"/>
          </a:solidFill>
          <a:ln cap="flat" cmpd="sng" w="1270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03" name="Google Shape;503;p34"/>
          <p:cNvSpPr/>
          <p:nvPr/>
        </p:nvSpPr>
        <p:spPr>
          <a:xfrm>
            <a:off x="3796144" y="2706547"/>
            <a:ext cx="152400" cy="180109"/>
          </a:xfrm>
          <a:prstGeom prst="ellipse">
            <a:avLst/>
          </a:prstGeom>
          <a:solidFill>
            <a:schemeClr val="accent2"/>
          </a:solidFill>
          <a:ln cap="flat" cmpd="sng" w="1270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04" name="Google Shape;504;p34"/>
          <p:cNvSpPr/>
          <p:nvPr/>
        </p:nvSpPr>
        <p:spPr>
          <a:xfrm>
            <a:off x="3976252" y="3265575"/>
            <a:ext cx="152400" cy="180109"/>
          </a:xfrm>
          <a:prstGeom prst="ellipse">
            <a:avLst/>
          </a:prstGeom>
          <a:solidFill>
            <a:srgbClr val="FBE4D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05" name="Google Shape;505;p34"/>
          <p:cNvSpPr/>
          <p:nvPr/>
        </p:nvSpPr>
        <p:spPr>
          <a:xfrm>
            <a:off x="4184072" y="2232491"/>
            <a:ext cx="152400" cy="180109"/>
          </a:xfrm>
          <a:prstGeom prst="ellipse">
            <a:avLst/>
          </a:prstGeom>
          <a:solidFill>
            <a:srgbClr val="FBE4D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06" name="Google Shape;506;p34"/>
          <p:cNvSpPr/>
          <p:nvPr/>
        </p:nvSpPr>
        <p:spPr>
          <a:xfrm>
            <a:off x="3179617" y="2896586"/>
            <a:ext cx="152400" cy="180109"/>
          </a:xfrm>
          <a:prstGeom prst="ellipse">
            <a:avLst/>
          </a:prstGeom>
          <a:solidFill>
            <a:schemeClr val="accent2"/>
          </a:solidFill>
          <a:ln cap="flat" cmpd="sng" w="1270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07" name="Google Shape;507;p34"/>
          <p:cNvSpPr/>
          <p:nvPr/>
        </p:nvSpPr>
        <p:spPr>
          <a:xfrm>
            <a:off x="1704109" y="2177073"/>
            <a:ext cx="152400" cy="180109"/>
          </a:xfrm>
          <a:prstGeom prst="ellipse">
            <a:avLst/>
          </a:prstGeom>
          <a:solidFill>
            <a:srgbClr val="FBE4D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08" name="Google Shape;508;p34"/>
          <p:cNvSpPr/>
          <p:nvPr/>
        </p:nvSpPr>
        <p:spPr>
          <a:xfrm>
            <a:off x="1316180" y="2591787"/>
            <a:ext cx="152400" cy="180109"/>
          </a:xfrm>
          <a:prstGeom prst="ellipse">
            <a:avLst/>
          </a:prstGeom>
          <a:solidFill>
            <a:srgbClr val="EDEDE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09" name="Google Shape;509;p34"/>
          <p:cNvSpPr/>
          <p:nvPr/>
        </p:nvSpPr>
        <p:spPr>
          <a:xfrm>
            <a:off x="2632363" y="2897509"/>
            <a:ext cx="152400" cy="180109"/>
          </a:xfrm>
          <a:prstGeom prst="ellipse">
            <a:avLst/>
          </a:prstGeom>
          <a:solidFill>
            <a:schemeClr val="accent3"/>
          </a:solidFill>
          <a:ln cap="flat" cmpd="sng" w="12700">
            <a:solidFill>
              <a:srgbClr val="78787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10" name="Google Shape;510;p34"/>
          <p:cNvSpPr/>
          <p:nvPr/>
        </p:nvSpPr>
        <p:spPr>
          <a:xfrm>
            <a:off x="3020290" y="2272671"/>
            <a:ext cx="152400" cy="180109"/>
          </a:xfrm>
          <a:prstGeom prst="ellipse">
            <a:avLst/>
          </a:prstGeom>
          <a:solidFill>
            <a:schemeClr val="accent3"/>
          </a:solidFill>
          <a:ln cap="flat" cmpd="sng" w="12700">
            <a:solidFill>
              <a:srgbClr val="78787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11" name="Google Shape;511;p34"/>
          <p:cNvSpPr/>
          <p:nvPr/>
        </p:nvSpPr>
        <p:spPr>
          <a:xfrm>
            <a:off x="2937163" y="3202309"/>
            <a:ext cx="152400" cy="180109"/>
          </a:xfrm>
          <a:prstGeom prst="ellipse">
            <a:avLst/>
          </a:prstGeom>
          <a:solidFill>
            <a:schemeClr val="accent3"/>
          </a:solidFill>
          <a:ln cap="flat" cmpd="sng" w="12700">
            <a:solidFill>
              <a:srgbClr val="78787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12" name="Google Shape;512;p34"/>
          <p:cNvSpPr/>
          <p:nvPr/>
        </p:nvSpPr>
        <p:spPr>
          <a:xfrm>
            <a:off x="4260272" y="2896586"/>
            <a:ext cx="152400" cy="180109"/>
          </a:xfrm>
          <a:prstGeom prst="ellipse">
            <a:avLst/>
          </a:prstGeom>
          <a:solidFill>
            <a:srgbClr val="EDEDE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13" name="Google Shape;513;p34"/>
          <p:cNvSpPr/>
          <p:nvPr/>
        </p:nvSpPr>
        <p:spPr>
          <a:xfrm>
            <a:off x="1634839" y="3175520"/>
            <a:ext cx="152400" cy="180109"/>
          </a:xfrm>
          <a:prstGeom prst="ellipse">
            <a:avLst/>
          </a:prstGeom>
          <a:solidFill>
            <a:srgbClr val="EDEDE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14" name="Google Shape;514;p34"/>
          <p:cNvSpPr/>
          <p:nvPr/>
        </p:nvSpPr>
        <p:spPr>
          <a:xfrm>
            <a:off x="3446317" y="2777899"/>
            <a:ext cx="152400" cy="180109"/>
          </a:xfrm>
          <a:prstGeom prst="ellipse">
            <a:avLst/>
          </a:prstGeom>
          <a:solidFill>
            <a:schemeClr val="accent3"/>
          </a:solidFill>
          <a:ln cap="flat" cmpd="sng" w="12700">
            <a:solidFill>
              <a:srgbClr val="78787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15" name="Google Shape;515;p34"/>
          <p:cNvSpPr/>
          <p:nvPr/>
        </p:nvSpPr>
        <p:spPr>
          <a:xfrm>
            <a:off x="2479962" y="2093943"/>
            <a:ext cx="1544782" cy="1405315"/>
          </a:xfrm>
          <a:prstGeom prst="ellipse">
            <a:avLst/>
          </a:prstGeom>
          <a:noFill/>
          <a:ln cap="flat" cmpd="sng" w="381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16" name="Google Shape;516;p34"/>
          <p:cNvSpPr/>
          <p:nvPr/>
        </p:nvSpPr>
        <p:spPr>
          <a:xfrm flipH="1" rot="10800000">
            <a:off x="3046886" y="4875035"/>
            <a:ext cx="7763987" cy="976938"/>
          </a:xfrm>
          <a:prstGeom prst="uturnArrow">
            <a:avLst>
              <a:gd fmla="val 1109" name="adj1"/>
              <a:gd fmla="val 6539" name="adj2"/>
              <a:gd fmla="val 12588" name="adj3"/>
              <a:gd fmla="val 43750" name="adj4"/>
              <a:gd fmla="val 100000" name="adj5"/>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517" name="Google Shape;517;p34"/>
          <p:cNvSpPr/>
          <p:nvPr/>
        </p:nvSpPr>
        <p:spPr>
          <a:xfrm>
            <a:off x="1040574" y="3766201"/>
            <a:ext cx="3616037" cy="1481069"/>
          </a:xfrm>
          <a:prstGeom prst="rect">
            <a:avLst/>
          </a:prstGeom>
          <a:solidFill>
            <a:schemeClr val="lt1"/>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518" name="Google Shape;518;p34"/>
          <p:cNvSpPr/>
          <p:nvPr/>
        </p:nvSpPr>
        <p:spPr>
          <a:xfrm>
            <a:off x="1331522" y="4009245"/>
            <a:ext cx="152400" cy="171910"/>
          </a:xfrm>
          <a:prstGeom prst="ellipse">
            <a:avLst/>
          </a:prstGeom>
          <a:solidFill>
            <a:srgbClr val="D8E2F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19" name="Google Shape;519;p34"/>
          <p:cNvSpPr/>
          <p:nvPr/>
        </p:nvSpPr>
        <p:spPr>
          <a:xfrm>
            <a:off x="1747158" y="4189354"/>
            <a:ext cx="152400" cy="171910"/>
          </a:xfrm>
          <a:prstGeom prst="ellipse">
            <a:avLst/>
          </a:prstGeom>
          <a:solidFill>
            <a:srgbClr val="D8E2F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20" name="Google Shape;520;p34"/>
          <p:cNvSpPr/>
          <p:nvPr/>
        </p:nvSpPr>
        <p:spPr>
          <a:xfrm>
            <a:off x="1407722" y="4688116"/>
            <a:ext cx="152400" cy="171910"/>
          </a:xfrm>
          <a:prstGeom prst="ellipse">
            <a:avLst/>
          </a:prstGeom>
          <a:solidFill>
            <a:srgbClr val="D8E2F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21" name="Google Shape;521;p34"/>
          <p:cNvSpPr/>
          <p:nvPr/>
        </p:nvSpPr>
        <p:spPr>
          <a:xfrm>
            <a:off x="2162795" y="4133936"/>
            <a:ext cx="152400" cy="171910"/>
          </a:xfrm>
          <a:prstGeom prst="ellipse">
            <a:avLst/>
          </a:prstGeom>
          <a:solidFill>
            <a:srgbClr val="D8E2F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22" name="Google Shape;522;p34"/>
          <p:cNvSpPr/>
          <p:nvPr/>
        </p:nvSpPr>
        <p:spPr>
          <a:xfrm>
            <a:off x="2813957" y="4459516"/>
            <a:ext cx="152400" cy="171910"/>
          </a:xfrm>
          <a:prstGeom prst="ellipse">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23" name="Google Shape;523;p34"/>
          <p:cNvSpPr/>
          <p:nvPr/>
        </p:nvSpPr>
        <p:spPr>
          <a:xfrm>
            <a:off x="3354285" y="4146868"/>
            <a:ext cx="152400" cy="171910"/>
          </a:xfrm>
          <a:prstGeom prst="ellipse">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24" name="Google Shape;524;p34"/>
          <p:cNvSpPr/>
          <p:nvPr/>
        </p:nvSpPr>
        <p:spPr>
          <a:xfrm>
            <a:off x="3278085" y="4944427"/>
            <a:ext cx="152400" cy="171910"/>
          </a:xfrm>
          <a:prstGeom prst="ellipse">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25" name="Google Shape;525;p34"/>
          <p:cNvSpPr/>
          <p:nvPr/>
        </p:nvSpPr>
        <p:spPr>
          <a:xfrm>
            <a:off x="2294414" y="4931494"/>
            <a:ext cx="152400" cy="171910"/>
          </a:xfrm>
          <a:prstGeom prst="ellipse">
            <a:avLst/>
          </a:prstGeom>
          <a:solidFill>
            <a:srgbClr val="D8E2F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26" name="Google Shape;526;p34"/>
          <p:cNvSpPr/>
          <p:nvPr/>
        </p:nvSpPr>
        <p:spPr>
          <a:xfrm>
            <a:off x="2017319" y="4488148"/>
            <a:ext cx="152400" cy="171910"/>
          </a:xfrm>
          <a:prstGeom prst="ellipse">
            <a:avLst/>
          </a:prstGeom>
          <a:solidFill>
            <a:srgbClr val="FBE4D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27" name="Google Shape;527;p34"/>
          <p:cNvSpPr/>
          <p:nvPr/>
        </p:nvSpPr>
        <p:spPr>
          <a:xfrm>
            <a:off x="2613067" y="4056813"/>
            <a:ext cx="152400" cy="171910"/>
          </a:xfrm>
          <a:prstGeom prst="ellipse">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28" name="Google Shape;528;p34"/>
          <p:cNvSpPr/>
          <p:nvPr/>
        </p:nvSpPr>
        <p:spPr>
          <a:xfrm>
            <a:off x="3742211" y="4449586"/>
            <a:ext cx="152400" cy="171910"/>
          </a:xfrm>
          <a:prstGeom prst="ellipse">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29" name="Google Shape;529;p34"/>
          <p:cNvSpPr/>
          <p:nvPr/>
        </p:nvSpPr>
        <p:spPr>
          <a:xfrm>
            <a:off x="3922319" y="5008614"/>
            <a:ext cx="152400" cy="171910"/>
          </a:xfrm>
          <a:prstGeom prst="ellipse">
            <a:avLst/>
          </a:prstGeom>
          <a:solidFill>
            <a:srgbClr val="FBE4D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30" name="Google Shape;530;p34"/>
          <p:cNvSpPr/>
          <p:nvPr/>
        </p:nvSpPr>
        <p:spPr>
          <a:xfrm>
            <a:off x="4130139" y="3975530"/>
            <a:ext cx="152400" cy="171910"/>
          </a:xfrm>
          <a:prstGeom prst="ellipse">
            <a:avLst/>
          </a:prstGeom>
          <a:solidFill>
            <a:srgbClr val="D8E2F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31" name="Google Shape;531;p34"/>
          <p:cNvSpPr/>
          <p:nvPr/>
        </p:nvSpPr>
        <p:spPr>
          <a:xfrm>
            <a:off x="3125684" y="4639625"/>
            <a:ext cx="152400" cy="171910"/>
          </a:xfrm>
          <a:prstGeom prst="ellipse">
            <a:avLst/>
          </a:prstGeom>
          <a:solidFill>
            <a:schemeClr val="accent2"/>
          </a:solidFill>
          <a:ln cap="flat" cmpd="sng" w="1270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32" name="Google Shape;532;p34"/>
          <p:cNvSpPr/>
          <p:nvPr/>
        </p:nvSpPr>
        <p:spPr>
          <a:xfrm>
            <a:off x="1650176" y="3920112"/>
            <a:ext cx="152400" cy="171910"/>
          </a:xfrm>
          <a:prstGeom prst="ellipse">
            <a:avLst/>
          </a:prstGeom>
          <a:solidFill>
            <a:srgbClr val="FBE4D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33" name="Google Shape;533;p34"/>
          <p:cNvSpPr/>
          <p:nvPr/>
        </p:nvSpPr>
        <p:spPr>
          <a:xfrm>
            <a:off x="1262247" y="4334826"/>
            <a:ext cx="152400" cy="171910"/>
          </a:xfrm>
          <a:prstGeom prst="ellipse">
            <a:avLst/>
          </a:prstGeom>
          <a:solidFill>
            <a:srgbClr val="EDEDE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34" name="Google Shape;534;p34"/>
          <p:cNvSpPr/>
          <p:nvPr/>
        </p:nvSpPr>
        <p:spPr>
          <a:xfrm>
            <a:off x="2578430" y="4640548"/>
            <a:ext cx="152400" cy="171910"/>
          </a:xfrm>
          <a:prstGeom prst="ellipse">
            <a:avLst/>
          </a:prstGeom>
          <a:solidFill>
            <a:schemeClr val="accent3"/>
          </a:solidFill>
          <a:ln cap="flat" cmpd="sng" w="12700">
            <a:solidFill>
              <a:srgbClr val="78787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35" name="Google Shape;535;p34"/>
          <p:cNvSpPr/>
          <p:nvPr/>
        </p:nvSpPr>
        <p:spPr>
          <a:xfrm>
            <a:off x="2966357" y="4015710"/>
            <a:ext cx="152400" cy="171910"/>
          </a:xfrm>
          <a:prstGeom prst="ellipse">
            <a:avLst/>
          </a:prstGeom>
          <a:solidFill>
            <a:schemeClr val="accent3"/>
          </a:solidFill>
          <a:ln cap="flat" cmpd="sng" w="12700">
            <a:solidFill>
              <a:srgbClr val="78787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36" name="Google Shape;536;p34"/>
          <p:cNvSpPr/>
          <p:nvPr/>
        </p:nvSpPr>
        <p:spPr>
          <a:xfrm>
            <a:off x="2883230" y="4945348"/>
            <a:ext cx="152400" cy="171910"/>
          </a:xfrm>
          <a:prstGeom prst="ellipse">
            <a:avLst/>
          </a:prstGeom>
          <a:solidFill>
            <a:schemeClr val="accent3"/>
          </a:solidFill>
          <a:ln cap="flat" cmpd="sng" w="12700">
            <a:solidFill>
              <a:srgbClr val="78787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37" name="Google Shape;537;p34"/>
          <p:cNvSpPr/>
          <p:nvPr/>
        </p:nvSpPr>
        <p:spPr>
          <a:xfrm>
            <a:off x="4206339" y="4639625"/>
            <a:ext cx="152400" cy="171910"/>
          </a:xfrm>
          <a:prstGeom prst="ellipse">
            <a:avLst/>
          </a:prstGeom>
          <a:solidFill>
            <a:srgbClr val="EDEDE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38" name="Google Shape;538;p34"/>
          <p:cNvSpPr/>
          <p:nvPr/>
        </p:nvSpPr>
        <p:spPr>
          <a:xfrm>
            <a:off x="1580906" y="4918559"/>
            <a:ext cx="152400" cy="171910"/>
          </a:xfrm>
          <a:prstGeom prst="ellipse">
            <a:avLst/>
          </a:prstGeom>
          <a:solidFill>
            <a:srgbClr val="EDEDE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39" name="Google Shape;539;p34"/>
          <p:cNvSpPr/>
          <p:nvPr/>
        </p:nvSpPr>
        <p:spPr>
          <a:xfrm>
            <a:off x="3392384" y="4520938"/>
            <a:ext cx="152400" cy="171910"/>
          </a:xfrm>
          <a:prstGeom prst="ellipse">
            <a:avLst/>
          </a:prstGeom>
          <a:solidFill>
            <a:schemeClr val="accent3"/>
          </a:solidFill>
          <a:ln cap="flat" cmpd="sng" w="12700">
            <a:solidFill>
              <a:srgbClr val="78787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40" name="Google Shape;540;p34"/>
          <p:cNvSpPr/>
          <p:nvPr/>
        </p:nvSpPr>
        <p:spPr>
          <a:xfrm>
            <a:off x="2384466" y="3846911"/>
            <a:ext cx="1544782" cy="1341339"/>
          </a:xfrm>
          <a:prstGeom prst="ellipse">
            <a:avLst/>
          </a:prstGeom>
          <a:noFill/>
          <a:ln cap="flat" cmpd="sng" w="381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aphicFrame>
        <p:nvGraphicFramePr>
          <p:cNvPr id="541" name="Google Shape;541;p34"/>
          <p:cNvGraphicFramePr/>
          <p:nvPr/>
        </p:nvGraphicFramePr>
        <p:xfrm>
          <a:off x="5624943" y="2937162"/>
          <a:ext cx="3000000" cy="3000000"/>
        </p:xfrm>
        <a:graphic>
          <a:graphicData uri="http://schemas.openxmlformats.org/drawingml/2006/table">
            <a:tbl>
              <a:tblPr bandRow="1" firstRow="1">
                <a:noFill/>
                <a:tableStyleId>{EC7615C1-6853-4F6F-B1C6-14C6BE9C7351}</a:tableStyleId>
              </a:tblPr>
              <a:tblGrid>
                <a:gridCol w="2022575"/>
                <a:gridCol w="2022575"/>
                <a:gridCol w="2022575"/>
              </a:tblGrid>
              <a:tr h="370850">
                <a:tc>
                  <a:txBody>
                    <a:bodyPr/>
                    <a:lstStyle/>
                    <a:p>
                      <a:pPr indent="0" lvl="0" marL="0" marR="0" rtl="0" algn="l">
                        <a:spcBef>
                          <a:spcPts val="0"/>
                        </a:spcBef>
                        <a:spcAft>
                          <a:spcPts val="0"/>
                        </a:spcAft>
                        <a:buNone/>
                      </a:pPr>
                      <a:r>
                        <a:t/>
                      </a:r>
                      <a:endParaRPr sz="1800">
                        <a:latin typeface="Poppins Medium"/>
                        <a:ea typeface="Poppins Medium"/>
                        <a:cs typeface="Poppins Medium"/>
                        <a:sym typeface="Poppins Medium"/>
                      </a:endParaRPr>
                    </a:p>
                  </a:txBody>
                  <a:tcPr marT="45725" marB="45725" marR="91450" marL="91450">
                    <a:solidFill>
                      <a:schemeClr val="lt1"/>
                    </a:solidFill>
                  </a:tcPr>
                </a:tc>
                <a:tc>
                  <a:txBody>
                    <a:bodyPr/>
                    <a:lstStyle/>
                    <a:p>
                      <a:pPr indent="0" lvl="0" marL="0" marR="0" rtl="0" algn="ctr">
                        <a:spcBef>
                          <a:spcPts val="0"/>
                        </a:spcBef>
                        <a:spcAft>
                          <a:spcPts val="0"/>
                        </a:spcAft>
                        <a:buNone/>
                      </a:pPr>
                      <a:r>
                        <a:rPr lang="en-US" sz="1800">
                          <a:solidFill>
                            <a:schemeClr val="dk1"/>
                          </a:solidFill>
                          <a:latin typeface="Poppins Medium"/>
                          <a:ea typeface="Poppins Medium"/>
                          <a:cs typeface="Poppins Medium"/>
                          <a:sym typeface="Poppins Medium"/>
                        </a:rPr>
                        <a:t>larvae 1</a:t>
                      </a:r>
                      <a:endParaRPr/>
                    </a:p>
                  </a:txBody>
                  <a:tcPr marT="45725" marB="45725" marR="91450" marL="91450">
                    <a:solidFill>
                      <a:schemeClr val="lt1"/>
                    </a:solidFill>
                  </a:tcPr>
                </a:tc>
                <a:tc>
                  <a:txBody>
                    <a:bodyPr/>
                    <a:lstStyle/>
                    <a:p>
                      <a:pPr indent="0" lvl="0" marL="0" marR="0" rtl="0" algn="ctr">
                        <a:spcBef>
                          <a:spcPts val="0"/>
                        </a:spcBef>
                        <a:spcAft>
                          <a:spcPts val="0"/>
                        </a:spcAft>
                        <a:buNone/>
                      </a:pPr>
                      <a:r>
                        <a:rPr lang="en-US" sz="1800">
                          <a:solidFill>
                            <a:schemeClr val="dk1"/>
                          </a:solidFill>
                          <a:latin typeface="Poppins Medium"/>
                          <a:ea typeface="Poppins Medium"/>
                          <a:cs typeface="Poppins Medium"/>
                          <a:sym typeface="Poppins Medium"/>
                        </a:rPr>
                        <a:t>larvae 2</a:t>
                      </a:r>
                      <a:endParaRPr/>
                    </a:p>
                  </a:txBody>
                  <a:tcPr marT="45725" marB="45725" marR="91450" marL="91450">
                    <a:solidFill>
                      <a:schemeClr val="lt1"/>
                    </a:solidFill>
                  </a:tcPr>
                </a:tc>
              </a:tr>
              <a:tr h="370850">
                <a:tc>
                  <a:txBody>
                    <a:bodyPr/>
                    <a:lstStyle/>
                    <a:p>
                      <a:pPr indent="0" lvl="0" marL="0" marR="0" rtl="0" algn="l">
                        <a:spcBef>
                          <a:spcPts val="0"/>
                        </a:spcBef>
                        <a:spcAft>
                          <a:spcPts val="0"/>
                        </a:spcAft>
                        <a:buNone/>
                      </a:pPr>
                      <a:r>
                        <a:rPr lang="en-US" sz="1600">
                          <a:solidFill>
                            <a:schemeClr val="accent1"/>
                          </a:solidFill>
                          <a:latin typeface="Poppins Medium"/>
                          <a:ea typeface="Poppins Medium"/>
                          <a:cs typeface="Poppins Medium"/>
                          <a:sym typeface="Poppins Medium"/>
                        </a:rPr>
                        <a:t>Staphylococcus</a:t>
                      </a:r>
                      <a:endParaRPr sz="1200"/>
                    </a:p>
                  </a:txBody>
                  <a:tcPr marT="45725" marB="45725" marR="91450" marL="91450">
                    <a:solidFill>
                      <a:schemeClr val="lt1"/>
                    </a:solidFill>
                  </a:tcPr>
                </a:tc>
                <a:tc>
                  <a:txBody>
                    <a:bodyPr/>
                    <a:lstStyle/>
                    <a:p>
                      <a:pPr indent="0" lvl="0" marL="0" marR="0" rtl="0" algn="ctr">
                        <a:spcBef>
                          <a:spcPts val="0"/>
                        </a:spcBef>
                        <a:spcAft>
                          <a:spcPts val="0"/>
                        </a:spcAft>
                        <a:buNone/>
                      </a:pPr>
                      <a:r>
                        <a:rPr lang="en-US" sz="1800">
                          <a:latin typeface="Poppins Medium"/>
                          <a:ea typeface="Poppins Medium"/>
                          <a:cs typeface="Poppins Medium"/>
                          <a:sym typeface="Poppins Medium"/>
                        </a:rPr>
                        <a:t>156</a:t>
                      </a:r>
                      <a:endParaRPr/>
                    </a:p>
                  </a:txBody>
                  <a:tcPr marT="45725" marB="45725" marR="91450" marL="91450">
                    <a:solidFill>
                      <a:schemeClr val="lt1"/>
                    </a:solidFill>
                  </a:tcPr>
                </a:tc>
                <a:tc>
                  <a:txBody>
                    <a:bodyPr/>
                    <a:lstStyle/>
                    <a:p>
                      <a:pPr indent="0" lvl="0" marL="0" marR="0" rtl="0" algn="ctr">
                        <a:spcBef>
                          <a:spcPts val="0"/>
                        </a:spcBef>
                        <a:spcAft>
                          <a:spcPts val="0"/>
                        </a:spcAft>
                        <a:buNone/>
                      </a:pPr>
                      <a:r>
                        <a:rPr lang="en-US" sz="1800">
                          <a:latin typeface="Poppins Medium"/>
                          <a:ea typeface="Poppins Medium"/>
                          <a:cs typeface="Poppins Medium"/>
                          <a:sym typeface="Poppins Medium"/>
                        </a:rPr>
                        <a:t>762</a:t>
                      </a:r>
                      <a:endParaRPr/>
                    </a:p>
                  </a:txBody>
                  <a:tcPr marT="45725" marB="45725" marR="91450" marL="91450">
                    <a:solidFill>
                      <a:schemeClr val="lt1"/>
                    </a:solidFill>
                  </a:tcPr>
                </a:tc>
              </a:tr>
              <a:tr h="370850">
                <a:tc>
                  <a:txBody>
                    <a:bodyPr/>
                    <a:lstStyle/>
                    <a:p>
                      <a:pPr indent="0" lvl="0" marL="0" marR="0" rtl="0" algn="l">
                        <a:spcBef>
                          <a:spcPts val="0"/>
                        </a:spcBef>
                        <a:spcAft>
                          <a:spcPts val="0"/>
                        </a:spcAft>
                        <a:buNone/>
                      </a:pPr>
                      <a:r>
                        <a:rPr lang="en-US" sz="1600">
                          <a:solidFill>
                            <a:schemeClr val="accent2"/>
                          </a:solidFill>
                          <a:latin typeface="Poppins Medium"/>
                          <a:ea typeface="Poppins Medium"/>
                          <a:cs typeface="Poppins Medium"/>
                          <a:sym typeface="Poppins Medium"/>
                        </a:rPr>
                        <a:t>Pseudomonas</a:t>
                      </a:r>
                      <a:endParaRPr sz="1200"/>
                    </a:p>
                  </a:txBody>
                  <a:tcPr marT="45725" marB="45725" marR="91450" marL="91450">
                    <a:solidFill>
                      <a:schemeClr val="lt1"/>
                    </a:solidFill>
                  </a:tcPr>
                </a:tc>
                <a:tc>
                  <a:txBody>
                    <a:bodyPr/>
                    <a:lstStyle/>
                    <a:p>
                      <a:pPr indent="0" lvl="0" marL="0" marR="0" rtl="0" algn="ctr">
                        <a:spcBef>
                          <a:spcPts val="0"/>
                        </a:spcBef>
                        <a:spcAft>
                          <a:spcPts val="0"/>
                        </a:spcAft>
                        <a:buNone/>
                      </a:pPr>
                      <a:r>
                        <a:rPr lang="en-US" sz="1800">
                          <a:latin typeface="Poppins Medium"/>
                          <a:ea typeface="Poppins Medium"/>
                          <a:cs typeface="Poppins Medium"/>
                          <a:sym typeface="Poppins Medium"/>
                        </a:rPr>
                        <a:t>350</a:t>
                      </a:r>
                      <a:endParaRPr/>
                    </a:p>
                  </a:txBody>
                  <a:tcPr marT="45725" marB="45725" marR="91450" marL="91450">
                    <a:solidFill>
                      <a:schemeClr val="lt1"/>
                    </a:solidFill>
                  </a:tcPr>
                </a:tc>
                <a:tc>
                  <a:txBody>
                    <a:bodyPr/>
                    <a:lstStyle/>
                    <a:p>
                      <a:pPr indent="0" lvl="0" marL="0" marR="0" rtl="0" algn="ctr">
                        <a:spcBef>
                          <a:spcPts val="0"/>
                        </a:spcBef>
                        <a:spcAft>
                          <a:spcPts val="0"/>
                        </a:spcAft>
                        <a:buNone/>
                      </a:pPr>
                      <a:r>
                        <a:rPr lang="en-US" sz="1800">
                          <a:latin typeface="Poppins Medium"/>
                          <a:ea typeface="Poppins Medium"/>
                          <a:cs typeface="Poppins Medium"/>
                          <a:sym typeface="Poppins Medium"/>
                        </a:rPr>
                        <a:t>241</a:t>
                      </a:r>
                      <a:endParaRPr/>
                    </a:p>
                  </a:txBody>
                  <a:tcPr marT="45725" marB="45725" marR="91450" marL="91450">
                    <a:solidFill>
                      <a:schemeClr val="lt1"/>
                    </a:solidFill>
                  </a:tcPr>
                </a:tc>
              </a:tr>
              <a:tr h="370850">
                <a:tc>
                  <a:txBody>
                    <a:bodyPr/>
                    <a:lstStyle/>
                    <a:p>
                      <a:pPr indent="0" lvl="0" marL="0" marR="0" rtl="0" algn="l">
                        <a:spcBef>
                          <a:spcPts val="0"/>
                        </a:spcBef>
                        <a:spcAft>
                          <a:spcPts val="0"/>
                        </a:spcAft>
                        <a:buNone/>
                      </a:pPr>
                      <a:r>
                        <a:rPr lang="en-US" sz="1600">
                          <a:solidFill>
                            <a:srgbClr val="757070"/>
                          </a:solidFill>
                          <a:latin typeface="Poppins Medium"/>
                          <a:ea typeface="Poppins Medium"/>
                          <a:cs typeface="Poppins Medium"/>
                          <a:sym typeface="Poppins Medium"/>
                        </a:rPr>
                        <a:t>Corynebacterium</a:t>
                      </a:r>
                      <a:endParaRPr sz="1200"/>
                    </a:p>
                  </a:txBody>
                  <a:tcPr marT="45725" marB="45725" marR="91450" marL="91450">
                    <a:solidFill>
                      <a:schemeClr val="lt1"/>
                    </a:solidFill>
                  </a:tcPr>
                </a:tc>
                <a:tc>
                  <a:txBody>
                    <a:bodyPr/>
                    <a:lstStyle/>
                    <a:p>
                      <a:pPr indent="0" lvl="0" marL="0" marR="0" rtl="0" algn="ctr">
                        <a:spcBef>
                          <a:spcPts val="0"/>
                        </a:spcBef>
                        <a:spcAft>
                          <a:spcPts val="0"/>
                        </a:spcAft>
                        <a:buNone/>
                      </a:pPr>
                      <a:r>
                        <a:rPr lang="en-US" sz="1800">
                          <a:latin typeface="Poppins Medium"/>
                          <a:ea typeface="Poppins Medium"/>
                          <a:cs typeface="Poppins Medium"/>
                          <a:sym typeface="Poppins Medium"/>
                        </a:rPr>
                        <a:t>67</a:t>
                      </a:r>
                      <a:endParaRPr/>
                    </a:p>
                  </a:txBody>
                  <a:tcPr marT="45725" marB="45725" marR="91450" marL="91450">
                    <a:solidFill>
                      <a:schemeClr val="lt1"/>
                    </a:solidFill>
                  </a:tcPr>
                </a:tc>
                <a:tc>
                  <a:txBody>
                    <a:bodyPr/>
                    <a:lstStyle/>
                    <a:p>
                      <a:pPr indent="0" lvl="0" marL="0" marR="0" rtl="0" algn="ctr">
                        <a:spcBef>
                          <a:spcPts val="0"/>
                        </a:spcBef>
                        <a:spcAft>
                          <a:spcPts val="0"/>
                        </a:spcAft>
                        <a:buNone/>
                      </a:pPr>
                      <a:r>
                        <a:rPr b="0" lang="en-US" sz="1800">
                          <a:solidFill>
                            <a:schemeClr val="dk1"/>
                          </a:solidFill>
                          <a:latin typeface="Poppins Medium"/>
                          <a:ea typeface="Poppins Medium"/>
                          <a:cs typeface="Poppins Medium"/>
                          <a:sym typeface="Poppins Medium"/>
                        </a:rPr>
                        <a:t>50</a:t>
                      </a:r>
                      <a:endParaRPr/>
                    </a:p>
                  </a:txBody>
                  <a:tcPr marT="45725" marB="45725" marR="91450" marL="91450">
                    <a:solidFill>
                      <a:schemeClr val="lt1"/>
                    </a:solidFill>
                  </a:tcPr>
                </a:tc>
              </a:tr>
              <a:tr h="370850">
                <a:tc>
                  <a:txBody>
                    <a:bodyPr/>
                    <a:lstStyle/>
                    <a:p>
                      <a:pPr indent="0" lvl="0" marL="0" marR="0" rtl="0" algn="l">
                        <a:spcBef>
                          <a:spcPts val="0"/>
                        </a:spcBef>
                        <a:spcAft>
                          <a:spcPts val="0"/>
                        </a:spcAft>
                        <a:buNone/>
                      </a:pPr>
                      <a:r>
                        <a:rPr lang="en-US" sz="1800">
                          <a:solidFill>
                            <a:schemeClr val="dk1"/>
                          </a:solidFill>
                          <a:latin typeface="Poppins Medium"/>
                          <a:ea typeface="Poppins Medium"/>
                          <a:cs typeface="Poppins Medium"/>
                          <a:sym typeface="Poppins Medium"/>
                        </a:rPr>
                        <a:t>sum</a:t>
                      </a:r>
                      <a:endParaRPr/>
                    </a:p>
                  </a:txBody>
                  <a:tcPr marT="45725" marB="45725" marR="91450" marL="91450">
                    <a:solidFill>
                      <a:schemeClr val="lt1"/>
                    </a:solidFill>
                  </a:tcPr>
                </a:tc>
                <a:tc>
                  <a:txBody>
                    <a:bodyPr/>
                    <a:lstStyle/>
                    <a:p>
                      <a:pPr indent="0" lvl="0" marL="0" marR="0" rtl="0" algn="ctr">
                        <a:lnSpc>
                          <a:spcPct val="100000"/>
                        </a:lnSpc>
                        <a:spcBef>
                          <a:spcPts val="0"/>
                        </a:spcBef>
                        <a:spcAft>
                          <a:spcPts val="0"/>
                        </a:spcAft>
                        <a:buClr>
                          <a:srgbClr val="7F7F7F"/>
                        </a:buClr>
                        <a:buSzPts val="1800"/>
                        <a:buFont typeface="Poppins Medium"/>
                        <a:buNone/>
                      </a:pPr>
                      <a:r>
                        <a:rPr b="0" lang="en-US" sz="1800">
                          <a:solidFill>
                            <a:srgbClr val="7F7F7F"/>
                          </a:solidFill>
                          <a:latin typeface="Poppins Medium"/>
                          <a:ea typeface="Poppins Medium"/>
                          <a:cs typeface="Poppins Medium"/>
                          <a:sym typeface="Poppins Medium"/>
                        </a:rPr>
                        <a:t>573</a:t>
                      </a:r>
                      <a:endParaRPr/>
                    </a:p>
                  </a:txBody>
                  <a:tcPr marT="45725" marB="45725" marR="91450" marL="91450">
                    <a:solidFill>
                      <a:schemeClr val="lt1"/>
                    </a:solidFill>
                  </a:tcPr>
                </a:tc>
                <a:tc>
                  <a:txBody>
                    <a:bodyPr/>
                    <a:lstStyle/>
                    <a:p>
                      <a:pPr indent="0" lvl="0" marL="0" marR="0" rtl="0" algn="ctr">
                        <a:lnSpc>
                          <a:spcPct val="100000"/>
                        </a:lnSpc>
                        <a:spcBef>
                          <a:spcPts val="0"/>
                        </a:spcBef>
                        <a:spcAft>
                          <a:spcPts val="0"/>
                        </a:spcAft>
                        <a:buClr>
                          <a:srgbClr val="7F7F7F"/>
                        </a:buClr>
                        <a:buSzPts val="1800"/>
                        <a:buFont typeface="Poppins Medium"/>
                        <a:buNone/>
                      </a:pPr>
                      <a:r>
                        <a:rPr b="0" lang="en-US" sz="1800">
                          <a:solidFill>
                            <a:srgbClr val="7F7F7F"/>
                          </a:solidFill>
                          <a:latin typeface="Poppins Medium"/>
                          <a:ea typeface="Poppins Medium"/>
                          <a:cs typeface="Poppins Medium"/>
                          <a:sym typeface="Poppins Medium"/>
                        </a:rPr>
                        <a:t>1003</a:t>
                      </a:r>
                      <a:endParaRPr/>
                    </a:p>
                  </a:txBody>
                  <a:tcPr marT="45725" marB="45725" marR="91450" marL="91450">
                    <a:solidFill>
                      <a:schemeClr val="lt1"/>
                    </a:solidFill>
                  </a:tcPr>
                </a:tc>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5"/>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6000"/>
              <a:buFont typeface="Calibri"/>
              <a:buNone/>
            </a:pPr>
            <a:r>
              <a:rPr lang="en-US"/>
              <a:t>What is a microbiome and why should I even care?</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6" name="Shape 546"/>
        <p:cNvGrpSpPr/>
        <p:nvPr/>
      </p:nvGrpSpPr>
      <p:grpSpPr>
        <a:xfrm>
          <a:off x="0" y="0"/>
          <a:ext cx="0" cy="0"/>
          <a:chOff x="0" y="0"/>
          <a:chExt cx="0" cy="0"/>
        </a:xfrm>
      </p:grpSpPr>
      <p:sp>
        <p:nvSpPr>
          <p:cNvPr id="547" name="Google Shape;547;p35"/>
          <p:cNvSpPr txBox="1"/>
          <p:nvPr>
            <p:ph type="title"/>
          </p:nvPr>
        </p:nvSpPr>
        <p:spPr>
          <a:xfrm>
            <a:off x="0" y="14011"/>
            <a:ext cx="11692646" cy="95006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Microbiome data is inherently compositional</a:t>
            </a:r>
            <a:endParaRPr b="1"/>
          </a:p>
        </p:txBody>
      </p:sp>
      <p:sp>
        <p:nvSpPr>
          <p:cNvPr id="548" name="Google Shape;548;p35"/>
          <p:cNvSpPr txBox="1"/>
          <p:nvPr/>
        </p:nvSpPr>
        <p:spPr>
          <a:xfrm>
            <a:off x="4184072" y="6095789"/>
            <a:ext cx="5878286"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Helvetica Neue"/>
                <a:ea typeface="Helvetica Neue"/>
                <a:cs typeface="Helvetica Neue"/>
                <a:sym typeface="Helvetica Neue"/>
              </a:rPr>
              <a:t>Absolute counts are not biologically informative </a:t>
            </a:r>
            <a:endParaRPr/>
          </a:p>
        </p:txBody>
      </p:sp>
      <p:sp>
        <p:nvSpPr>
          <p:cNvPr id="549" name="Google Shape;549;p35"/>
          <p:cNvSpPr/>
          <p:nvPr/>
        </p:nvSpPr>
        <p:spPr>
          <a:xfrm>
            <a:off x="3165759" y="1669749"/>
            <a:ext cx="5077699" cy="1095223"/>
          </a:xfrm>
          <a:prstGeom prst="uturnArrow">
            <a:avLst>
              <a:gd fmla="val 1534" name="adj1"/>
              <a:gd fmla="val 7534" name="adj2"/>
              <a:gd fmla="val 13402" name="adj3"/>
              <a:gd fmla="val 43750" name="adj4"/>
              <a:gd fmla="val 100000" name="adj5"/>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550" name="Google Shape;550;p35"/>
          <p:cNvSpPr/>
          <p:nvPr/>
        </p:nvSpPr>
        <p:spPr>
          <a:xfrm>
            <a:off x="1052945" y="2030679"/>
            <a:ext cx="3616037" cy="1551709"/>
          </a:xfrm>
          <a:prstGeom prst="rect">
            <a:avLst/>
          </a:prstGeom>
          <a:solidFill>
            <a:schemeClr val="lt1"/>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551" name="Google Shape;551;p35"/>
          <p:cNvSpPr/>
          <p:nvPr/>
        </p:nvSpPr>
        <p:spPr>
          <a:xfrm>
            <a:off x="1385455" y="2266206"/>
            <a:ext cx="152400" cy="180109"/>
          </a:xfrm>
          <a:prstGeom prst="ellipse">
            <a:avLst/>
          </a:prstGeom>
          <a:solidFill>
            <a:srgbClr val="D8E2F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52" name="Google Shape;552;p35"/>
          <p:cNvSpPr/>
          <p:nvPr/>
        </p:nvSpPr>
        <p:spPr>
          <a:xfrm>
            <a:off x="1801091" y="2446315"/>
            <a:ext cx="152400" cy="180109"/>
          </a:xfrm>
          <a:prstGeom prst="ellipse">
            <a:avLst/>
          </a:prstGeom>
          <a:solidFill>
            <a:srgbClr val="D8E2F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53" name="Google Shape;553;p35"/>
          <p:cNvSpPr/>
          <p:nvPr/>
        </p:nvSpPr>
        <p:spPr>
          <a:xfrm>
            <a:off x="1461655" y="2945077"/>
            <a:ext cx="152400" cy="180109"/>
          </a:xfrm>
          <a:prstGeom prst="ellipse">
            <a:avLst/>
          </a:prstGeom>
          <a:solidFill>
            <a:srgbClr val="D8E2F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54" name="Google Shape;554;p35"/>
          <p:cNvSpPr/>
          <p:nvPr/>
        </p:nvSpPr>
        <p:spPr>
          <a:xfrm>
            <a:off x="2216728" y="2390897"/>
            <a:ext cx="152400" cy="180109"/>
          </a:xfrm>
          <a:prstGeom prst="ellipse">
            <a:avLst/>
          </a:prstGeom>
          <a:solidFill>
            <a:srgbClr val="D8E2F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55" name="Google Shape;555;p35"/>
          <p:cNvSpPr/>
          <p:nvPr/>
        </p:nvSpPr>
        <p:spPr>
          <a:xfrm>
            <a:off x="2867890" y="2716477"/>
            <a:ext cx="152400" cy="180109"/>
          </a:xfrm>
          <a:prstGeom prst="ellipse">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56" name="Google Shape;556;p35"/>
          <p:cNvSpPr/>
          <p:nvPr/>
        </p:nvSpPr>
        <p:spPr>
          <a:xfrm>
            <a:off x="3408218" y="2403829"/>
            <a:ext cx="152400" cy="180109"/>
          </a:xfrm>
          <a:prstGeom prst="ellipse">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57" name="Google Shape;557;p35"/>
          <p:cNvSpPr/>
          <p:nvPr/>
        </p:nvSpPr>
        <p:spPr>
          <a:xfrm>
            <a:off x="3332018" y="3201388"/>
            <a:ext cx="152400" cy="180109"/>
          </a:xfrm>
          <a:prstGeom prst="ellipse">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58" name="Google Shape;558;p35"/>
          <p:cNvSpPr/>
          <p:nvPr/>
        </p:nvSpPr>
        <p:spPr>
          <a:xfrm>
            <a:off x="2348347" y="3188455"/>
            <a:ext cx="152400" cy="180109"/>
          </a:xfrm>
          <a:prstGeom prst="ellipse">
            <a:avLst/>
          </a:prstGeom>
          <a:solidFill>
            <a:srgbClr val="FBE4D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59" name="Google Shape;559;p35"/>
          <p:cNvSpPr/>
          <p:nvPr/>
        </p:nvSpPr>
        <p:spPr>
          <a:xfrm>
            <a:off x="2071252" y="2745109"/>
            <a:ext cx="152400" cy="180109"/>
          </a:xfrm>
          <a:prstGeom prst="ellipse">
            <a:avLst/>
          </a:prstGeom>
          <a:solidFill>
            <a:srgbClr val="FBE4D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60" name="Google Shape;560;p35"/>
          <p:cNvSpPr/>
          <p:nvPr/>
        </p:nvSpPr>
        <p:spPr>
          <a:xfrm>
            <a:off x="2667000" y="2313774"/>
            <a:ext cx="152400" cy="180109"/>
          </a:xfrm>
          <a:prstGeom prst="ellipse">
            <a:avLst/>
          </a:prstGeom>
          <a:solidFill>
            <a:schemeClr val="accent2"/>
          </a:solidFill>
          <a:ln cap="flat" cmpd="sng" w="1270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61" name="Google Shape;561;p35"/>
          <p:cNvSpPr/>
          <p:nvPr/>
        </p:nvSpPr>
        <p:spPr>
          <a:xfrm>
            <a:off x="3796144" y="2706547"/>
            <a:ext cx="152400" cy="180109"/>
          </a:xfrm>
          <a:prstGeom prst="ellipse">
            <a:avLst/>
          </a:prstGeom>
          <a:solidFill>
            <a:schemeClr val="accent2"/>
          </a:solidFill>
          <a:ln cap="flat" cmpd="sng" w="1270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62" name="Google Shape;562;p35"/>
          <p:cNvSpPr/>
          <p:nvPr/>
        </p:nvSpPr>
        <p:spPr>
          <a:xfrm>
            <a:off x="3976252" y="3265575"/>
            <a:ext cx="152400" cy="180109"/>
          </a:xfrm>
          <a:prstGeom prst="ellipse">
            <a:avLst/>
          </a:prstGeom>
          <a:solidFill>
            <a:srgbClr val="FBE4D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63" name="Google Shape;563;p35"/>
          <p:cNvSpPr/>
          <p:nvPr/>
        </p:nvSpPr>
        <p:spPr>
          <a:xfrm>
            <a:off x="4184072" y="2232491"/>
            <a:ext cx="152400" cy="180109"/>
          </a:xfrm>
          <a:prstGeom prst="ellipse">
            <a:avLst/>
          </a:prstGeom>
          <a:solidFill>
            <a:srgbClr val="FBE4D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64" name="Google Shape;564;p35"/>
          <p:cNvSpPr/>
          <p:nvPr/>
        </p:nvSpPr>
        <p:spPr>
          <a:xfrm>
            <a:off x="3179617" y="2896586"/>
            <a:ext cx="152400" cy="180109"/>
          </a:xfrm>
          <a:prstGeom prst="ellipse">
            <a:avLst/>
          </a:prstGeom>
          <a:solidFill>
            <a:schemeClr val="accent2"/>
          </a:solidFill>
          <a:ln cap="flat" cmpd="sng" w="1270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65" name="Google Shape;565;p35"/>
          <p:cNvSpPr/>
          <p:nvPr/>
        </p:nvSpPr>
        <p:spPr>
          <a:xfrm>
            <a:off x="1704109" y="2177073"/>
            <a:ext cx="152400" cy="180109"/>
          </a:xfrm>
          <a:prstGeom prst="ellipse">
            <a:avLst/>
          </a:prstGeom>
          <a:solidFill>
            <a:srgbClr val="FBE4D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66" name="Google Shape;566;p35"/>
          <p:cNvSpPr/>
          <p:nvPr/>
        </p:nvSpPr>
        <p:spPr>
          <a:xfrm>
            <a:off x="1316180" y="2591787"/>
            <a:ext cx="152400" cy="180109"/>
          </a:xfrm>
          <a:prstGeom prst="ellipse">
            <a:avLst/>
          </a:prstGeom>
          <a:solidFill>
            <a:srgbClr val="EDEDE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67" name="Google Shape;567;p35"/>
          <p:cNvSpPr/>
          <p:nvPr/>
        </p:nvSpPr>
        <p:spPr>
          <a:xfrm>
            <a:off x="2632363" y="2897509"/>
            <a:ext cx="152400" cy="180109"/>
          </a:xfrm>
          <a:prstGeom prst="ellipse">
            <a:avLst/>
          </a:prstGeom>
          <a:solidFill>
            <a:schemeClr val="accent3"/>
          </a:solidFill>
          <a:ln cap="flat" cmpd="sng" w="12700">
            <a:solidFill>
              <a:srgbClr val="78787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68" name="Google Shape;568;p35"/>
          <p:cNvSpPr/>
          <p:nvPr/>
        </p:nvSpPr>
        <p:spPr>
          <a:xfrm>
            <a:off x="3020290" y="2272671"/>
            <a:ext cx="152400" cy="180109"/>
          </a:xfrm>
          <a:prstGeom prst="ellipse">
            <a:avLst/>
          </a:prstGeom>
          <a:solidFill>
            <a:schemeClr val="accent3"/>
          </a:solidFill>
          <a:ln cap="flat" cmpd="sng" w="12700">
            <a:solidFill>
              <a:srgbClr val="78787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69" name="Google Shape;569;p35"/>
          <p:cNvSpPr/>
          <p:nvPr/>
        </p:nvSpPr>
        <p:spPr>
          <a:xfrm>
            <a:off x="2937163" y="3202309"/>
            <a:ext cx="152400" cy="180109"/>
          </a:xfrm>
          <a:prstGeom prst="ellipse">
            <a:avLst/>
          </a:prstGeom>
          <a:solidFill>
            <a:schemeClr val="accent3"/>
          </a:solidFill>
          <a:ln cap="flat" cmpd="sng" w="12700">
            <a:solidFill>
              <a:srgbClr val="78787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70" name="Google Shape;570;p35"/>
          <p:cNvSpPr/>
          <p:nvPr/>
        </p:nvSpPr>
        <p:spPr>
          <a:xfrm>
            <a:off x="4260272" y="2896586"/>
            <a:ext cx="152400" cy="180109"/>
          </a:xfrm>
          <a:prstGeom prst="ellipse">
            <a:avLst/>
          </a:prstGeom>
          <a:solidFill>
            <a:srgbClr val="EDEDE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71" name="Google Shape;571;p35"/>
          <p:cNvSpPr/>
          <p:nvPr/>
        </p:nvSpPr>
        <p:spPr>
          <a:xfrm>
            <a:off x="1634839" y="3175520"/>
            <a:ext cx="152400" cy="180109"/>
          </a:xfrm>
          <a:prstGeom prst="ellipse">
            <a:avLst/>
          </a:prstGeom>
          <a:solidFill>
            <a:srgbClr val="EDEDE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72" name="Google Shape;572;p35"/>
          <p:cNvSpPr/>
          <p:nvPr/>
        </p:nvSpPr>
        <p:spPr>
          <a:xfrm>
            <a:off x="3446317" y="2777899"/>
            <a:ext cx="152400" cy="180109"/>
          </a:xfrm>
          <a:prstGeom prst="ellipse">
            <a:avLst/>
          </a:prstGeom>
          <a:solidFill>
            <a:schemeClr val="accent3"/>
          </a:solidFill>
          <a:ln cap="flat" cmpd="sng" w="12700">
            <a:solidFill>
              <a:srgbClr val="78787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73" name="Google Shape;573;p35"/>
          <p:cNvSpPr/>
          <p:nvPr/>
        </p:nvSpPr>
        <p:spPr>
          <a:xfrm>
            <a:off x="2479962" y="2093943"/>
            <a:ext cx="1544782" cy="1405315"/>
          </a:xfrm>
          <a:prstGeom prst="ellipse">
            <a:avLst/>
          </a:prstGeom>
          <a:noFill/>
          <a:ln cap="flat" cmpd="sng" w="381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74" name="Google Shape;574;p35"/>
          <p:cNvSpPr/>
          <p:nvPr/>
        </p:nvSpPr>
        <p:spPr>
          <a:xfrm flipH="1" rot="10800000">
            <a:off x="3046886" y="4875035"/>
            <a:ext cx="7763987" cy="976938"/>
          </a:xfrm>
          <a:prstGeom prst="uturnArrow">
            <a:avLst>
              <a:gd fmla="val 1109" name="adj1"/>
              <a:gd fmla="val 6539" name="adj2"/>
              <a:gd fmla="val 12588" name="adj3"/>
              <a:gd fmla="val 43750" name="adj4"/>
              <a:gd fmla="val 100000" name="adj5"/>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575" name="Google Shape;575;p35"/>
          <p:cNvSpPr/>
          <p:nvPr/>
        </p:nvSpPr>
        <p:spPr>
          <a:xfrm>
            <a:off x="1040574" y="3766201"/>
            <a:ext cx="3616037" cy="1481069"/>
          </a:xfrm>
          <a:prstGeom prst="rect">
            <a:avLst/>
          </a:prstGeom>
          <a:solidFill>
            <a:schemeClr val="lt1"/>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576" name="Google Shape;576;p35"/>
          <p:cNvSpPr/>
          <p:nvPr/>
        </p:nvSpPr>
        <p:spPr>
          <a:xfrm>
            <a:off x="1331522" y="4009245"/>
            <a:ext cx="152400" cy="171910"/>
          </a:xfrm>
          <a:prstGeom prst="ellipse">
            <a:avLst/>
          </a:prstGeom>
          <a:solidFill>
            <a:srgbClr val="D8E2F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77" name="Google Shape;577;p35"/>
          <p:cNvSpPr/>
          <p:nvPr/>
        </p:nvSpPr>
        <p:spPr>
          <a:xfrm>
            <a:off x="1747158" y="4189354"/>
            <a:ext cx="152400" cy="171910"/>
          </a:xfrm>
          <a:prstGeom prst="ellipse">
            <a:avLst/>
          </a:prstGeom>
          <a:solidFill>
            <a:srgbClr val="D8E2F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78" name="Google Shape;578;p35"/>
          <p:cNvSpPr/>
          <p:nvPr/>
        </p:nvSpPr>
        <p:spPr>
          <a:xfrm>
            <a:off x="1407722" y="4688116"/>
            <a:ext cx="152400" cy="171910"/>
          </a:xfrm>
          <a:prstGeom prst="ellipse">
            <a:avLst/>
          </a:prstGeom>
          <a:solidFill>
            <a:srgbClr val="D8E2F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79" name="Google Shape;579;p35"/>
          <p:cNvSpPr/>
          <p:nvPr/>
        </p:nvSpPr>
        <p:spPr>
          <a:xfrm>
            <a:off x="2162795" y="4133936"/>
            <a:ext cx="152400" cy="171910"/>
          </a:xfrm>
          <a:prstGeom prst="ellipse">
            <a:avLst/>
          </a:prstGeom>
          <a:solidFill>
            <a:srgbClr val="D8E2F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80" name="Google Shape;580;p35"/>
          <p:cNvSpPr/>
          <p:nvPr/>
        </p:nvSpPr>
        <p:spPr>
          <a:xfrm>
            <a:off x="2813957" y="4459516"/>
            <a:ext cx="152400" cy="171910"/>
          </a:xfrm>
          <a:prstGeom prst="ellipse">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81" name="Google Shape;581;p35"/>
          <p:cNvSpPr/>
          <p:nvPr/>
        </p:nvSpPr>
        <p:spPr>
          <a:xfrm>
            <a:off x="3354285" y="4146868"/>
            <a:ext cx="152400" cy="171910"/>
          </a:xfrm>
          <a:prstGeom prst="ellipse">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82" name="Google Shape;582;p35"/>
          <p:cNvSpPr/>
          <p:nvPr/>
        </p:nvSpPr>
        <p:spPr>
          <a:xfrm>
            <a:off x="3278085" y="4944427"/>
            <a:ext cx="152400" cy="171910"/>
          </a:xfrm>
          <a:prstGeom prst="ellipse">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83" name="Google Shape;583;p35"/>
          <p:cNvSpPr/>
          <p:nvPr/>
        </p:nvSpPr>
        <p:spPr>
          <a:xfrm>
            <a:off x="2294414" y="4931494"/>
            <a:ext cx="152400" cy="171910"/>
          </a:xfrm>
          <a:prstGeom prst="ellipse">
            <a:avLst/>
          </a:prstGeom>
          <a:solidFill>
            <a:srgbClr val="D8E2F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84" name="Google Shape;584;p35"/>
          <p:cNvSpPr/>
          <p:nvPr/>
        </p:nvSpPr>
        <p:spPr>
          <a:xfrm>
            <a:off x="2017319" y="4488148"/>
            <a:ext cx="152400" cy="171910"/>
          </a:xfrm>
          <a:prstGeom prst="ellipse">
            <a:avLst/>
          </a:prstGeom>
          <a:solidFill>
            <a:srgbClr val="FBE4D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85" name="Google Shape;585;p35"/>
          <p:cNvSpPr/>
          <p:nvPr/>
        </p:nvSpPr>
        <p:spPr>
          <a:xfrm>
            <a:off x="2613067" y="4056813"/>
            <a:ext cx="152400" cy="171910"/>
          </a:xfrm>
          <a:prstGeom prst="ellipse">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86" name="Google Shape;586;p35"/>
          <p:cNvSpPr/>
          <p:nvPr/>
        </p:nvSpPr>
        <p:spPr>
          <a:xfrm>
            <a:off x="3742211" y="4449586"/>
            <a:ext cx="152400" cy="171910"/>
          </a:xfrm>
          <a:prstGeom prst="ellipse">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87" name="Google Shape;587;p35"/>
          <p:cNvSpPr/>
          <p:nvPr/>
        </p:nvSpPr>
        <p:spPr>
          <a:xfrm>
            <a:off x="3922319" y="5008614"/>
            <a:ext cx="152400" cy="171910"/>
          </a:xfrm>
          <a:prstGeom prst="ellipse">
            <a:avLst/>
          </a:prstGeom>
          <a:solidFill>
            <a:srgbClr val="FBE4D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88" name="Google Shape;588;p35"/>
          <p:cNvSpPr/>
          <p:nvPr/>
        </p:nvSpPr>
        <p:spPr>
          <a:xfrm>
            <a:off x="4130139" y="3975530"/>
            <a:ext cx="152400" cy="171910"/>
          </a:xfrm>
          <a:prstGeom prst="ellipse">
            <a:avLst/>
          </a:prstGeom>
          <a:solidFill>
            <a:srgbClr val="D8E2F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89" name="Google Shape;589;p35"/>
          <p:cNvSpPr/>
          <p:nvPr/>
        </p:nvSpPr>
        <p:spPr>
          <a:xfrm>
            <a:off x="3125684" y="4639625"/>
            <a:ext cx="152400" cy="171910"/>
          </a:xfrm>
          <a:prstGeom prst="ellipse">
            <a:avLst/>
          </a:prstGeom>
          <a:solidFill>
            <a:schemeClr val="accent2"/>
          </a:solidFill>
          <a:ln cap="flat" cmpd="sng" w="1270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90" name="Google Shape;590;p35"/>
          <p:cNvSpPr/>
          <p:nvPr/>
        </p:nvSpPr>
        <p:spPr>
          <a:xfrm>
            <a:off x="1650176" y="3920112"/>
            <a:ext cx="152400" cy="171910"/>
          </a:xfrm>
          <a:prstGeom prst="ellipse">
            <a:avLst/>
          </a:prstGeom>
          <a:solidFill>
            <a:srgbClr val="FBE4D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91" name="Google Shape;591;p35"/>
          <p:cNvSpPr/>
          <p:nvPr/>
        </p:nvSpPr>
        <p:spPr>
          <a:xfrm>
            <a:off x="1262247" y="4334826"/>
            <a:ext cx="152400" cy="171910"/>
          </a:xfrm>
          <a:prstGeom prst="ellipse">
            <a:avLst/>
          </a:prstGeom>
          <a:solidFill>
            <a:srgbClr val="EDEDE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92" name="Google Shape;592;p35"/>
          <p:cNvSpPr/>
          <p:nvPr/>
        </p:nvSpPr>
        <p:spPr>
          <a:xfrm>
            <a:off x="2578430" y="4640548"/>
            <a:ext cx="152400" cy="171910"/>
          </a:xfrm>
          <a:prstGeom prst="ellipse">
            <a:avLst/>
          </a:prstGeom>
          <a:solidFill>
            <a:schemeClr val="accent3"/>
          </a:solidFill>
          <a:ln cap="flat" cmpd="sng" w="12700">
            <a:solidFill>
              <a:srgbClr val="78787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93" name="Google Shape;593;p35"/>
          <p:cNvSpPr/>
          <p:nvPr/>
        </p:nvSpPr>
        <p:spPr>
          <a:xfrm>
            <a:off x="2966357" y="4015710"/>
            <a:ext cx="152400" cy="171910"/>
          </a:xfrm>
          <a:prstGeom prst="ellipse">
            <a:avLst/>
          </a:prstGeom>
          <a:solidFill>
            <a:schemeClr val="accent3"/>
          </a:solidFill>
          <a:ln cap="flat" cmpd="sng" w="12700">
            <a:solidFill>
              <a:srgbClr val="78787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94" name="Google Shape;594;p35"/>
          <p:cNvSpPr/>
          <p:nvPr/>
        </p:nvSpPr>
        <p:spPr>
          <a:xfrm>
            <a:off x="2883230" y="4945348"/>
            <a:ext cx="152400" cy="171910"/>
          </a:xfrm>
          <a:prstGeom prst="ellipse">
            <a:avLst/>
          </a:prstGeom>
          <a:solidFill>
            <a:schemeClr val="accent3"/>
          </a:solidFill>
          <a:ln cap="flat" cmpd="sng" w="12700">
            <a:solidFill>
              <a:srgbClr val="78787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95" name="Google Shape;595;p35"/>
          <p:cNvSpPr/>
          <p:nvPr/>
        </p:nvSpPr>
        <p:spPr>
          <a:xfrm>
            <a:off x="4206339" y="4639625"/>
            <a:ext cx="152400" cy="171910"/>
          </a:xfrm>
          <a:prstGeom prst="ellipse">
            <a:avLst/>
          </a:prstGeom>
          <a:solidFill>
            <a:srgbClr val="EDEDE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96" name="Google Shape;596;p35"/>
          <p:cNvSpPr/>
          <p:nvPr/>
        </p:nvSpPr>
        <p:spPr>
          <a:xfrm>
            <a:off x="1580906" y="4918559"/>
            <a:ext cx="152400" cy="171910"/>
          </a:xfrm>
          <a:prstGeom prst="ellipse">
            <a:avLst/>
          </a:prstGeom>
          <a:solidFill>
            <a:srgbClr val="EDEDE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97" name="Google Shape;597;p35"/>
          <p:cNvSpPr/>
          <p:nvPr/>
        </p:nvSpPr>
        <p:spPr>
          <a:xfrm>
            <a:off x="3392384" y="4520938"/>
            <a:ext cx="152400" cy="171910"/>
          </a:xfrm>
          <a:prstGeom prst="ellipse">
            <a:avLst/>
          </a:prstGeom>
          <a:solidFill>
            <a:schemeClr val="accent3"/>
          </a:solidFill>
          <a:ln cap="flat" cmpd="sng" w="12700">
            <a:solidFill>
              <a:srgbClr val="78787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98" name="Google Shape;598;p35"/>
          <p:cNvSpPr/>
          <p:nvPr/>
        </p:nvSpPr>
        <p:spPr>
          <a:xfrm>
            <a:off x="2384466" y="3846911"/>
            <a:ext cx="1544782" cy="1341339"/>
          </a:xfrm>
          <a:prstGeom prst="ellipse">
            <a:avLst/>
          </a:prstGeom>
          <a:noFill/>
          <a:ln cap="flat" cmpd="sng" w="381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aphicFrame>
        <p:nvGraphicFramePr>
          <p:cNvPr id="599" name="Google Shape;599;p35"/>
          <p:cNvGraphicFramePr/>
          <p:nvPr/>
        </p:nvGraphicFramePr>
        <p:xfrm>
          <a:off x="5624943" y="2937162"/>
          <a:ext cx="3000000" cy="3000000"/>
        </p:xfrm>
        <a:graphic>
          <a:graphicData uri="http://schemas.openxmlformats.org/drawingml/2006/table">
            <a:tbl>
              <a:tblPr bandRow="1" firstRow="1">
                <a:noFill/>
                <a:tableStyleId>{EC7615C1-6853-4F6F-B1C6-14C6BE9C7351}</a:tableStyleId>
              </a:tblPr>
              <a:tblGrid>
                <a:gridCol w="2022575"/>
                <a:gridCol w="2022575"/>
                <a:gridCol w="2022575"/>
              </a:tblGrid>
              <a:tr h="370850">
                <a:tc>
                  <a:txBody>
                    <a:bodyPr/>
                    <a:lstStyle/>
                    <a:p>
                      <a:pPr indent="0" lvl="0" marL="0" marR="0" rtl="0" algn="l">
                        <a:spcBef>
                          <a:spcPts val="0"/>
                        </a:spcBef>
                        <a:spcAft>
                          <a:spcPts val="0"/>
                        </a:spcAft>
                        <a:buNone/>
                      </a:pPr>
                      <a:r>
                        <a:t/>
                      </a:r>
                      <a:endParaRPr sz="1800">
                        <a:latin typeface="Poppins Medium"/>
                        <a:ea typeface="Poppins Medium"/>
                        <a:cs typeface="Poppins Medium"/>
                        <a:sym typeface="Poppins Medium"/>
                      </a:endParaRPr>
                    </a:p>
                  </a:txBody>
                  <a:tcPr marT="45725" marB="45725" marR="91450" marL="91450">
                    <a:solidFill>
                      <a:schemeClr val="lt1"/>
                    </a:solidFill>
                  </a:tcPr>
                </a:tc>
                <a:tc>
                  <a:txBody>
                    <a:bodyPr/>
                    <a:lstStyle/>
                    <a:p>
                      <a:pPr indent="0" lvl="0" marL="0" marR="0" rtl="0" algn="ctr">
                        <a:spcBef>
                          <a:spcPts val="0"/>
                        </a:spcBef>
                        <a:spcAft>
                          <a:spcPts val="0"/>
                        </a:spcAft>
                        <a:buNone/>
                      </a:pPr>
                      <a:r>
                        <a:rPr lang="en-US" sz="1800">
                          <a:solidFill>
                            <a:schemeClr val="dk1"/>
                          </a:solidFill>
                          <a:latin typeface="Poppins Medium"/>
                          <a:ea typeface="Poppins Medium"/>
                          <a:cs typeface="Poppins Medium"/>
                          <a:sym typeface="Poppins Medium"/>
                        </a:rPr>
                        <a:t>larvae 1</a:t>
                      </a:r>
                      <a:endParaRPr/>
                    </a:p>
                  </a:txBody>
                  <a:tcPr marT="45725" marB="45725" marR="91450" marL="91450">
                    <a:solidFill>
                      <a:schemeClr val="lt1"/>
                    </a:solidFill>
                  </a:tcPr>
                </a:tc>
                <a:tc>
                  <a:txBody>
                    <a:bodyPr/>
                    <a:lstStyle/>
                    <a:p>
                      <a:pPr indent="0" lvl="0" marL="0" marR="0" rtl="0" algn="ctr">
                        <a:spcBef>
                          <a:spcPts val="0"/>
                        </a:spcBef>
                        <a:spcAft>
                          <a:spcPts val="0"/>
                        </a:spcAft>
                        <a:buNone/>
                      </a:pPr>
                      <a:r>
                        <a:rPr lang="en-US" sz="1800">
                          <a:solidFill>
                            <a:schemeClr val="dk1"/>
                          </a:solidFill>
                          <a:latin typeface="Poppins Medium"/>
                          <a:ea typeface="Poppins Medium"/>
                          <a:cs typeface="Poppins Medium"/>
                          <a:sym typeface="Poppins Medium"/>
                        </a:rPr>
                        <a:t>larvae 2</a:t>
                      </a:r>
                      <a:endParaRPr/>
                    </a:p>
                  </a:txBody>
                  <a:tcPr marT="45725" marB="45725" marR="91450" marL="91450">
                    <a:solidFill>
                      <a:schemeClr val="lt1"/>
                    </a:solidFill>
                  </a:tcPr>
                </a:tc>
              </a:tr>
              <a:tr h="370850">
                <a:tc>
                  <a:txBody>
                    <a:bodyPr/>
                    <a:lstStyle/>
                    <a:p>
                      <a:pPr indent="0" lvl="0" marL="0" marR="0" rtl="0" algn="l">
                        <a:spcBef>
                          <a:spcPts val="0"/>
                        </a:spcBef>
                        <a:spcAft>
                          <a:spcPts val="0"/>
                        </a:spcAft>
                        <a:buNone/>
                      </a:pPr>
                      <a:r>
                        <a:rPr lang="en-US" sz="1600">
                          <a:solidFill>
                            <a:schemeClr val="accent1"/>
                          </a:solidFill>
                          <a:latin typeface="Poppins Medium"/>
                          <a:ea typeface="Poppins Medium"/>
                          <a:cs typeface="Poppins Medium"/>
                          <a:sym typeface="Poppins Medium"/>
                        </a:rPr>
                        <a:t>Staphylococcus</a:t>
                      </a:r>
                      <a:endParaRPr sz="1200"/>
                    </a:p>
                  </a:txBody>
                  <a:tcPr marT="45725" marB="45725" marR="91450" marL="91450">
                    <a:solidFill>
                      <a:schemeClr val="lt1"/>
                    </a:solidFill>
                  </a:tcPr>
                </a:tc>
                <a:tc>
                  <a:txBody>
                    <a:bodyPr/>
                    <a:lstStyle/>
                    <a:p>
                      <a:pPr indent="0" lvl="0" marL="0" marR="0" rtl="0" algn="ctr">
                        <a:spcBef>
                          <a:spcPts val="0"/>
                        </a:spcBef>
                        <a:spcAft>
                          <a:spcPts val="0"/>
                        </a:spcAft>
                        <a:buNone/>
                      </a:pPr>
                      <a:r>
                        <a:rPr lang="en-US" sz="1800">
                          <a:latin typeface="Poppins Medium"/>
                          <a:ea typeface="Poppins Medium"/>
                          <a:cs typeface="Poppins Medium"/>
                          <a:sym typeface="Poppins Medium"/>
                        </a:rPr>
                        <a:t>27%</a:t>
                      </a:r>
                      <a:endParaRPr/>
                    </a:p>
                  </a:txBody>
                  <a:tcPr marT="45725" marB="45725" marR="91450" marL="91450">
                    <a:solidFill>
                      <a:schemeClr val="lt1"/>
                    </a:solidFill>
                  </a:tcPr>
                </a:tc>
                <a:tc>
                  <a:txBody>
                    <a:bodyPr/>
                    <a:lstStyle/>
                    <a:p>
                      <a:pPr indent="0" lvl="0" marL="0" marR="0" rtl="0" algn="ctr">
                        <a:spcBef>
                          <a:spcPts val="0"/>
                        </a:spcBef>
                        <a:spcAft>
                          <a:spcPts val="0"/>
                        </a:spcAft>
                        <a:buNone/>
                      </a:pPr>
                      <a:r>
                        <a:rPr lang="en-US" sz="1800">
                          <a:latin typeface="Poppins Medium"/>
                          <a:ea typeface="Poppins Medium"/>
                          <a:cs typeface="Poppins Medium"/>
                          <a:sym typeface="Poppins Medium"/>
                        </a:rPr>
                        <a:t>76%</a:t>
                      </a:r>
                      <a:endParaRPr/>
                    </a:p>
                  </a:txBody>
                  <a:tcPr marT="45725" marB="45725" marR="91450" marL="91450">
                    <a:solidFill>
                      <a:schemeClr val="lt1"/>
                    </a:solidFill>
                  </a:tcPr>
                </a:tc>
              </a:tr>
              <a:tr h="370850">
                <a:tc>
                  <a:txBody>
                    <a:bodyPr/>
                    <a:lstStyle/>
                    <a:p>
                      <a:pPr indent="0" lvl="0" marL="0" marR="0" rtl="0" algn="l">
                        <a:spcBef>
                          <a:spcPts val="0"/>
                        </a:spcBef>
                        <a:spcAft>
                          <a:spcPts val="0"/>
                        </a:spcAft>
                        <a:buNone/>
                      </a:pPr>
                      <a:r>
                        <a:rPr lang="en-US" sz="1600">
                          <a:solidFill>
                            <a:schemeClr val="accent2"/>
                          </a:solidFill>
                          <a:latin typeface="Poppins Medium"/>
                          <a:ea typeface="Poppins Medium"/>
                          <a:cs typeface="Poppins Medium"/>
                          <a:sym typeface="Poppins Medium"/>
                        </a:rPr>
                        <a:t>Pseudomonas</a:t>
                      </a:r>
                      <a:endParaRPr sz="1200"/>
                    </a:p>
                  </a:txBody>
                  <a:tcPr marT="45725" marB="45725" marR="91450" marL="91450">
                    <a:solidFill>
                      <a:schemeClr val="lt1"/>
                    </a:solidFill>
                  </a:tcPr>
                </a:tc>
                <a:tc>
                  <a:txBody>
                    <a:bodyPr/>
                    <a:lstStyle/>
                    <a:p>
                      <a:pPr indent="0" lvl="0" marL="0" marR="0" rtl="0" algn="ctr">
                        <a:spcBef>
                          <a:spcPts val="0"/>
                        </a:spcBef>
                        <a:spcAft>
                          <a:spcPts val="0"/>
                        </a:spcAft>
                        <a:buNone/>
                      </a:pPr>
                      <a:r>
                        <a:rPr lang="en-US" sz="1800">
                          <a:latin typeface="Poppins Medium"/>
                          <a:ea typeface="Poppins Medium"/>
                          <a:cs typeface="Poppins Medium"/>
                          <a:sym typeface="Poppins Medium"/>
                        </a:rPr>
                        <a:t>61%</a:t>
                      </a:r>
                      <a:endParaRPr/>
                    </a:p>
                  </a:txBody>
                  <a:tcPr marT="45725" marB="45725" marR="91450" marL="91450">
                    <a:solidFill>
                      <a:schemeClr val="lt1"/>
                    </a:solidFill>
                  </a:tcPr>
                </a:tc>
                <a:tc>
                  <a:txBody>
                    <a:bodyPr/>
                    <a:lstStyle/>
                    <a:p>
                      <a:pPr indent="0" lvl="0" marL="0" marR="0" rtl="0" algn="ctr">
                        <a:spcBef>
                          <a:spcPts val="0"/>
                        </a:spcBef>
                        <a:spcAft>
                          <a:spcPts val="0"/>
                        </a:spcAft>
                        <a:buNone/>
                      </a:pPr>
                      <a:r>
                        <a:rPr lang="en-US" sz="1800">
                          <a:latin typeface="Poppins Medium"/>
                          <a:ea typeface="Poppins Medium"/>
                          <a:cs typeface="Poppins Medium"/>
                          <a:sym typeface="Poppins Medium"/>
                        </a:rPr>
                        <a:t>24%</a:t>
                      </a:r>
                      <a:endParaRPr/>
                    </a:p>
                  </a:txBody>
                  <a:tcPr marT="45725" marB="45725" marR="91450" marL="91450">
                    <a:solidFill>
                      <a:schemeClr val="lt1"/>
                    </a:solidFill>
                  </a:tcPr>
                </a:tc>
              </a:tr>
              <a:tr h="370850">
                <a:tc>
                  <a:txBody>
                    <a:bodyPr/>
                    <a:lstStyle/>
                    <a:p>
                      <a:pPr indent="0" lvl="0" marL="0" marR="0" rtl="0" algn="l">
                        <a:spcBef>
                          <a:spcPts val="0"/>
                        </a:spcBef>
                        <a:spcAft>
                          <a:spcPts val="0"/>
                        </a:spcAft>
                        <a:buNone/>
                      </a:pPr>
                      <a:r>
                        <a:rPr lang="en-US" sz="1600">
                          <a:solidFill>
                            <a:srgbClr val="757070"/>
                          </a:solidFill>
                          <a:latin typeface="Poppins Medium"/>
                          <a:ea typeface="Poppins Medium"/>
                          <a:cs typeface="Poppins Medium"/>
                          <a:sym typeface="Poppins Medium"/>
                        </a:rPr>
                        <a:t>Corynebacterium</a:t>
                      </a:r>
                      <a:endParaRPr sz="1200"/>
                    </a:p>
                  </a:txBody>
                  <a:tcPr marT="45725" marB="45725" marR="91450" marL="91450">
                    <a:solidFill>
                      <a:schemeClr val="lt1"/>
                    </a:solidFill>
                  </a:tcPr>
                </a:tc>
                <a:tc>
                  <a:txBody>
                    <a:bodyPr/>
                    <a:lstStyle/>
                    <a:p>
                      <a:pPr indent="0" lvl="0" marL="0" marR="0" rtl="0" algn="ctr">
                        <a:spcBef>
                          <a:spcPts val="0"/>
                        </a:spcBef>
                        <a:spcAft>
                          <a:spcPts val="0"/>
                        </a:spcAft>
                        <a:buNone/>
                      </a:pPr>
                      <a:r>
                        <a:rPr lang="en-US" sz="1800">
                          <a:latin typeface="Poppins Medium"/>
                          <a:ea typeface="Poppins Medium"/>
                          <a:cs typeface="Poppins Medium"/>
                          <a:sym typeface="Poppins Medium"/>
                        </a:rPr>
                        <a:t>12%</a:t>
                      </a:r>
                      <a:endParaRPr/>
                    </a:p>
                  </a:txBody>
                  <a:tcPr marT="45725" marB="45725" marR="91450" marL="91450">
                    <a:solidFill>
                      <a:schemeClr val="lt1"/>
                    </a:solidFill>
                  </a:tcPr>
                </a:tc>
                <a:tc>
                  <a:txBody>
                    <a:bodyPr/>
                    <a:lstStyle/>
                    <a:p>
                      <a:pPr indent="0" lvl="0" marL="0" marR="0" rtl="0" algn="ctr">
                        <a:spcBef>
                          <a:spcPts val="0"/>
                        </a:spcBef>
                        <a:spcAft>
                          <a:spcPts val="0"/>
                        </a:spcAft>
                        <a:buNone/>
                      </a:pPr>
                      <a:r>
                        <a:rPr b="0" lang="en-US" sz="1800">
                          <a:solidFill>
                            <a:schemeClr val="dk1"/>
                          </a:solidFill>
                          <a:latin typeface="Poppins Medium"/>
                          <a:ea typeface="Poppins Medium"/>
                          <a:cs typeface="Poppins Medium"/>
                          <a:sym typeface="Poppins Medium"/>
                        </a:rPr>
                        <a:t>5%</a:t>
                      </a:r>
                      <a:endParaRPr/>
                    </a:p>
                  </a:txBody>
                  <a:tcPr marT="45725" marB="45725" marR="91450" marL="91450">
                    <a:solidFill>
                      <a:schemeClr val="lt1"/>
                    </a:solidFill>
                  </a:tcPr>
                </a:tc>
              </a:tr>
              <a:tr h="370850">
                <a:tc>
                  <a:txBody>
                    <a:bodyPr/>
                    <a:lstStyle/>
                    <a:p>
                      <a:pPr indent="0" lvl="0" marL="0" marR="0" rtl="0" algn="l">
                        <a:spcBef>
                          <a:spcPts val="0"/>
                        </a:spcBef>
                        <a:spcAft>
                          <a:spcPts val="0"/>
                        </a:spcAft>
                        <a:buNone/>
                      </a:pPr>
                      <a:r>
                        <a:rPr lang="en-US" sz="1800">
                          <a:solidFill>
                            <a:schemeClr val="dk1"/>
                          </a:solidFill>
                          <a:latin typeface="Poppins Medium"/>
                          <a:ea typeface="Poppins Medium"/>
                          <a:cs typeface="Poppins Medium"/>
                          <a:sym typeface="Poppins Medium"/>
                        </a:rPr>
                        <a:t>sum</a:t>
                      </a:r>
                      <a:endParaRPr/>
                    </a:p>
                  </a:txBody>
                  <a:tcPr marT="45725" marB="45725" marR="91450" marL="91450">
                    <a:solidFill>
                      <a:schemeClr val="lt1"/>
                    </a:solidFill>
                  </a:tcPr>
                </a:tc>
                <a:tc>
                  <a:txBody>
                    <a:bodyPr/>
                    <a:lstStyle/>
                    <a:p>
                      <a:pPr indent="0" lvl="0" marL="0" marR="0" rtl="0" algn="ctr">
                        <a:lnSpc>
                          <a:spcPct val="100000"/>
                        </a:lnSpc>
                        <a:spcBef>
                          <a:spcPts val="0"/>
                        </a:spcBef>
                        <a:spcAft>
                          <a:spcPts val="0"/>
                        </a:spcAft>
                        <a:buClr>
                          <a:srgbClr val="7F7F7F"/>
                        </a:buClr>
                        <a:buSzPts val="1800"/>
                        <a:buFont typeface="Poppins Medium"/>
                        <a:buNone/>
                      </a:pPr>
                      <a:r>
                        <a:rPr b="0" lang="en-US" sz="1800">
                          <a:solidFill>
                            <a:srgbClr val="7F7F7F"/>
                          </a:solidFill>
                          <a:latin typeface="Poppins Medium"/>
                          <a:ea typeface="Poppins Medium"/>
                          <a:cs typeface="Poppins Medium"/>
                          <a:sym typeface="Poppins Medium"/>
                        </a:rPr>
                        <a:t>100%</a:t>
                      </a:r>
                      <a:endParaRPr/>
                    </a:p>
                  </a:txBody>
                  <a:tcPr marT="45725" marB="45725" marR="91450" marL="91450">
                    <a:solidFill>
                      <a:schemeClr val="lt1"/>
                    </a:solidFill>
                  </a:tcPr>
                </a:tc>
                <a:tc>
                  <a:txBody>
                    <a:bodyPr/>
                    <a:lstStyle/>
                    <a:p>
                      <a:pPr indent="0" lvl="0" marL="0" marR="0" rtl="0" algn="ctr">
                        <a:lnSpc>
                          <a:spcPct val="100000"/>
                        </a:lnSpc>
                        <a:spcBef>
                          <a:spcPts val="0"/>
                        </a:spcBef>
                        <a:spcAft>
                          <a:spcPts val="0"/>
                        </a:spcAft>
                        <a:buClr>
                          <a:srgbClr val="7F7F7F"/>
                        </a:buClr>
                        <a:buSzPts val="1800"/>
                        <a:buFont typeface="Poppins Medium"/>
                        <a:buNone/>
                      </a:pPr>
                      <a:r>
                        <a:rPr b="0" lang="en-US" sz="1800">
                          <a:solidFill>
                            <a:srgbClr val="7F7F7F"/>
                          </a:solidFill>
                          <a:latin typeface="Poppins Medium"/>
                          <a:ea typeface="Poppins Medium"/>
                          <a:cs typeface="Poppins Medium"/>
                          <a:sym typeface="Poppins Medium"/>
                        </a:rPr>
                        <a:t>100%</a:t>
                      </a:r>
                      <a:endParaRPr/>
                    </a:p>
                  </a:txBody>
                  <a:tcPr marT="45725" marB="45725" marR="91450" marL="91450">
                    <a:solidFill>
                      <a:schemeClr val="lt1"/>
                    </a:solidFill>
                  </a:tcPr>
                </a:tc>
              </a:tr>
            </a:tbl>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4" name="Shape 604"/>
        <p:cNvGrpSpPr/>
        <p:nvPr/>
      </p:nvGrpSpPr>
      <p:grpSpPr>
        <a:xfrm>
          <a:off x="0" y="0"/>
          <a:ext cx="0" cy="0"/>
          <a:chOff x="0" y="0"/>
          <a:chExt cx="0" cy="0"/>
        </a:xfrm>
      </p:grpSpPr>
      <p:sp>
        <p:nvSpPr>
          <p:cNvPr id="605" name="Google Shape;605;p36"/>
          <p:cNvSpPr txBox="1"/>
          <p:nvPr>
            <p:ph type="title"/>
          </p:nvPr>
        </p:nvSpPr>
        <p:spPr>
          <a:xfrm>
            <a:off x="0" y="14011"/>
            <a:ext cx="11692646" cy="95006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Results</a:t>
            </a:r>
            <a:endParaRPr/>
          </a:p>
        </p:txBody>
      </p:sp>
      <p:pic>
        <p:nvPicPr>
          <p:cNvPr descr="Chart, bar chart&#10;&#10;Description automatically generated" id="606" name="Google Shape;606;p36"/>
          <p:cNvPicPr preferRelativeResize="0"/>
          <p:nvPr/>
        </p:nvPicPr>
        <p:blipFill rotWithShape="1">
          <a:blip r:embed="rId3">
            <a:alphaModFix/>
          </a:blip>
          <a:srcRect b="0" l="0" r="0" t="0"/>
          <a:stretch/>
        </p:blipFill>
        <p:spPr>
          <a:xfrm>
            <a:off x="5978885" y="2059693"/>
            <a:ext cx="6117865" cy="3267066"/>
          </a:xfrm>
          <a:prstGeom prst="rect">
            <a:avLst/>
          </a:prstGeom>
          <a:noFill/>
          <a:ln>
            <a:noFill/>
          </a:ln>
        </p:spPr>
      </p:pic>
      <p:pic>
        <p:nvPicPr>
          <p:cNvPr descr="Hand Drawn Life Cycle Bee Stock Vector (Royalty Free) 1975118552" id="607" name="Google Shape;607;p36"/>
          <p:cNvPicPr preferRelativeResize="0"/>
          <p:nvPr/>
        </p:nvPicPr>
        <p:blipFill rotWithShape="1">
          <a:blip r:embed="rId4">
            <a:alphaModFix/>
          </a:blip>
          <a:srcRect b="14274" l="22309" r="46409" t="52454"/>
          <a:stretch/>
        </p:blipFill>
        <p:spPr>
          <a:xfrm>
            <a:off x="363691" y="1667664"/>
            <a:ext cx="1443996" cy="1102676"/>
          </a:xfrm>
          <a:prstGeom prst="rect">
            <a:avLst/>
          </a:prstGeom>
          <a:noFill/>
          <a:ln>
            <a:noFill/>
          </a:ln>
        </p:spPr>
      </p:pic>
      <p:cxnSp>
        <p:nvCxnSpPr>
          <p:cNvPr id="608" name="Google Shape;608;p36"/>
          <p:cNvCxnSpPr/>
          <p:nvPr/>
        </p:nvCxnSpPr>
        <p:spPr>
          <a:xfrm>
            <a:off x="2043664" y="2202343"/>
            <a:ext cx="884903" cy="0"/>
          </a:xfrm>
          <a:prstGeom prst="straightConnector1">
            <a:avLst/>
          </a:prstGeom>
          <a:noFill/>
          <a:ln cap="flat" cmpd="sng" w="9525">
            <a:solidFill>
              <a:schemeClr val="accent1"/>
            </a:solidFill>
            <a:prstDash val="solid"/>
            <a:miter lim="800000"/>
            <a:headEnd len="sm" w="sm" type="none"/>
            <a:tailEnd len="med" w="med" type="triangle"/>
          </a:ln>
        </p:spPr>
      </p:cxnSp>
      <p:sp>
        <p:nvSpPr>
          <p:cNvPr id="609" name="Google Shape;609;p36"/>
          <p:cNvSpPr txBox="1"/>
          <p:nvPr/>
        </p:nvSpPr>
        <p:spPr>
          <a:xfrm>
            <a:off x="3062649" y="1757337"/>
            <a:ext cx="2064774"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Average profile composition for healthy larvae</a:t>
            </a:r>
            <a:endParaRPr/>
          </a:p>
        </p:txBody>
      </p:sp>
      <p:sp>
        <p:nvSpPr>
          <p:cNvPr id="610" name="Google Shape;610;p36"/>
          <p:cNvSpPr txBox="1"/>
          <p:nvPr/>
        </p:nvSpPr>
        <p:spPr>
          <a:xfrm>
            <a:off x="318103" y="1249813"/>
            <a:ext cx="206477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6 healthy larvae</a:t>
            </a:r>
            <a:endParaRPr/>
          </a:p>
        </p:txBody>
      </p:sp>
      <p:pic>
        <p:nvPicPr>
          <p:cNvPr descr="Hand Drawn Life Cycle Bee Stock Vector (Royalty Free) 1975118552" id="611" name="Google Shape;611;p36"/>
          <p:cNvPicPr preferRelativeResize="0"/>
          <p:nvPr/>
        </p:nvPicPr>
        <p:blipFill rotWithShape="1">
          <a:blip r:embed="rId5">
            <a:alphaModFix/>
          </a:blip>
          <a:srcRect b="14274" l="22309" r="46409" t="52454"/>
          <a:stretch/>
        </p:blipFill>
        <p:spPr>
          <a:xfrm>
            <a:off x="465586" y="4274371"/>
            <a:ext cx="1443996" cy="1102676"/>
          </a:xfrm>
          <a:prstGeom prst="rect">
            <a:avLst/>
          </a:prstGeom>
          <a:noFill/>
          <a:ln>
            <a:noFill/>
          </a:ln>
        </p:spPr>
      </p:pic>
      <p:cxnSp>
        <p:nvCxnSpPr>
          <p:cNvPr id="612" name="Google Shape;612;p36"/>
          <p:cNvCxnSpPr/>
          <p:nvPr/>
        </p:nvCxnSpPr>
        <p:spPr>
          <a:xfrm>
            <a:off x="2043664" y="4825709"/>
            <a:ext cx="884903" cy="0"/>
          </a:xfrm>
          <a:prstGeom prst="straightConnector1">
            <a:avLst/>
          </a:prstGeom>
          <a:noFill/>
          <a:ln cap="flat" cmpd="sng" w="9525">
            <a:solidFill>
              <a:schemeClr val="accent1"/>
            </a:solidFill>
            <a:prstDash val="solid"/>
            <a:miter lim="800000"/>
            <a:headEnd len="sm" w="sm" type="none"/>
            <a:tailEnd len="med" w="med" type="triangle"/>
          </a:ln>
        </p:spPr>
      </p:cxnSp>
      <p:sp>
        <p:nvSpPr>
          <p:cNvPr id="613" name="Google Shape;613;p36"/>
          <p:cNvSpPr txBox="1"/>
          <p:nvPr/>
        </p:nvSpPr>
        <p:spPr>
          <a:xfrm>
            <a:off x="3062649" y="4364044"/>
            <a:ext cx="2064774"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Average profile composition for AFB larvae</a:t>
            </a:r>
            <a:endParaRPr/>
          </a:p>
        </p:txBody>
      </p:sp>
      <p:sp>
        <p:nvSpPr>
          <p:cNvPr id="614" name="Google Shape;614;p36"/>
          <p:cNvSpPr txBox="1"/>
          <p:nvPr/>
        </p:nvSpPr>
        <p:spPr>
          <a:xfrm>
            <a:off x="465586" y="3808001"/>
            <a:ext cx="1542431"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6 AFB larvae</a:t>
            </a:r>
            <a:endParaRPr/>
          </a:p>
        </p:txBody>
      </p:sp>
      <p:sp>
        <p:nvSpPr>
          <p:cNvPr id="615" name="Google Shape;615;p36"/>
          <p:cNvSpPr/>
          <p:nvPr/>
        </p:nvSpPr>
        <p:spPr>
          <a:xfrm>
            <a:off x="5978885" y="2059693"/>
            <a:ext cx="377670" cy="285301"/>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16" name="Google Shape;616;p36"/>
          <p:cNvSpPr txBox="1"/>
          <p:nvPr/>
        </p:nvSpPr>
        <p:spPr>
          <a:xfrm>
            <a:off x="2382877" y="5992110"/>
            <a:ext cx="8884891"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As expected, the AFB larvae present a microbiota completely dominated by </a:t>
            </a:r>
            <a:r>
              <a:rPr i="1" lang="en-US" sz="1800">
                <a:solidFill>
                  <a:schemeClr val="dk1"/>
                </a:solidFill>
                <a:latin typeface="Calibri"/>
                <a:ea typeface="Calibri"/>
                <a:cs typeface="Calibri"/>
                <a:sym typeface="Calibri"/>
              </a:rPr>
              <a:t>Paenibacillus</a:t>
            </a:r>
            <a:r>
              <a:rPr lang="en-US" sz="1800">
                <a:solidFill>
                  <a:schemeClr val="dk1"/>
                </a:solidFill>
                <a:latin typeface="Calibri"/>
                <a:ea typeface="Calibri"/>
                <a:cs typeface="Calibri"/>
                <a:sym typeface="Calibri"/>
              </a:rPr>
              <a:t>.</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However, </a:t>
            </a:r>
            <a:r>
              <a:rPr i="1" lang="en-US" sz="1800">
                <a:solidFill>
                  <a:schemeClr val="dk1"/>
                </a:solidFill>
                <a:latin typeface="Calibri"/>
                <a:ea typeface="Calibri"/>
                <a:cs typeface="Calibri"/>
                <a:sym typeface="Calibri"/>
              </a:rPr>
              <a:t>Paenibacillus</a:t>
            </a:r>
            <a:r>
              <a:rPr lang="en-US" sz="1800">
                <a:solidFill>
                  <a:schemeClr val="dk1"/>
                </a:solidFill>
                <a:latin typeface="Calibri"/>
                <a:ea typeface="Calibri"/>
                <a:cs typeface="Calibri"/>
                <a:sym typeface="Calibri"/>
              </a:rPr>
              <a:t> can also be found in healthy larvae</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1" name="Shape 621"/>
        <p:cNvGrpSpPr/>
        <p:nvPr/>
      </p:nvGrpSpPr>
      <p:grpSpPr>
        <a:xfrm>
          <a:off x="0" y="0"/>
          <a:ext cx="0" cy="0"/>
          <a:chOff x="0" y="0"/>
          <a:chExt cx="0" cy="0"/>
        </a:xfrm>
      </p:grpSpPr>
      <p:sp>
        <p:nvSpPr>
          <p:cNvPr id="622" name="Google Shape;622;p37"/>
          <p:cNvSpPr txBox="1"/>
          <p:nvPr>
            <p:ph type="title"/>
          </p:nvPr>
        </p:nvSpPr>
        <p:spPr>
          <a:xfrm>
            <a:off x="0" y="0"/>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Results</a:t>
            </a:r>
            <a:endParaRPr/>
          </a:p>
        </p:txBody>
      </p:sp>
      <p:pic>
        <p:nvPicPr>
          <p:cNvPr descr="Chart, scatter chart&#10;&#10;Description automatically generated" id="623" name="Google Shape;623;p37"/>
          <p:cNvPicPr preferRelativeResize="0"/>
          <p:nvPr/>
        </p:nvPicPr>
        <p:blipFill rotWithShape="1">
          <a:blip r:embed="rId3">
            <a:alphaModFix/>
          </a:blip>
          <a:srcRect b="0" l="0" r="0" t="0"/>
          <a:stretch/>
        </p:blipFill>
        <p:spPr>
          <a:xfrm>
            <a:off x="7042150" y="432699"/>
            <a:ext cx="3067050" cy="4925868"/>
          </a:xfrm>
          <a:prstGeom prst="rect">
            <a:avLst/>
          </a:prstGeom>
          <a:noFill/>
          <a:ln>
            <a:noFill/>
          </a:ln>
        </p:spPr>
      </p:pic>
      <p:pic>
        <p:nvPicPr>
          <p:cNvPr descr="Motivate Nutrition på Twitter: &quot;@ProfWhelan What an excellent way to  describe microbial alpha diversity! Really enjoyed your presentation this  morning in Sydney 🇦🇺 Thanks for your insights.&quot; / Twitter" id="624" name="Google Shape;624;p37"/>
          <p:cNvPicPr preferRelativeResize="0"/>
          <p:nvPr/>
        </p:nvPicPr>
        <p:blipFill rotWithShape="1">
          <a:blip r:embed="rId4">
            <a:alphaModFix/>
          </a:blip>
          <a:srcRect b="0" l="0" r="0" t="0"/>
          <a:stretch/>
        </p:blipFill>
        <p:spPr>
          <a:xfrm>
            <a:off x="529918" y="1502544"/>
            <a:ext cx="6096000" cy="3429000"/>
          </a:xfrm>
          <a:prstGeom prst="rect">
            <a:avLst/>
          </a:prstGeom>
          <a:noFill/>
          <a:ln>
            <a:noFill/>
          </a:ln>
        </p:spPr>
      </p:pic>
      <p:sp>
        <p:nvSpPr>
          <p:cNvPr id="625" name="Google Shape;625;p37"/>
          <p:cNvSpPr/>
          <p:nvPr/>
        </p:nvSpPr>
        <p:spPr>
          <a:xfrm>
            <a:off x="6799006" y="134659"/>
            <a:ext cx="3716594" cy="60468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26" name="Google Shape;626;p37"/>
          <p:cNvSpPr txBox="1"/>
          <p:nvPr/>
        </p:nvSpPr>
        <p:spPr>
          <a:xfrm>
            <a:off x="3161426" y="5809141"/>
            <a:ext cx="5869147"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AFB larvae present a microbiota with lower alpha diversity than healthy larvae, suggesting a microbiota dysbiosis</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0" name="Shape 630"/>
        <p:cNvGrpSpPr/>
        <p:nvPr/>
      </p:nvGrpSpPr>
      <p:grpSpPr>
        <a:xfrm>
          <a:off x="0" y="0"/>
          <a:ext cx="0" cy="0"/>
          <a:chOff x="0" y="0"/>
          <a:chExt cx="0" cy="0"/>
        </a:xfrm>
      </p:grpSpPr>
      <p:sp>
        <p:nvSpPr>
          <p:cNvPr id="631" name="Google Shape;631;p38"/>
          <p:cNvSpPr txBox="1"/>
          <p:nvPr>
            <p:ph type="title"/>
          </p:nvPr>
        </p:nvSpPr>
        <p:spPr>
          <a:xfrm>
            <a:off x="0" y="0"/>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Conclusions</a:t>
            </a:r>
            <a:endParaRPr/>
          </a:p>
        </p:txBody>
      </p:sp>
      <p:sp>
        <p:nvSpPr>
          <p:cNvPr id="632" name="Google Shape;632;p38"/>
          <p:cNvSpPr txBox="1"/>
          <p:nvPr/>
        </p:nvSpPr>
        <p:spPr>
          <a:xfrm>
            <a:off x="852948" y="1458299"/>
            <a:ext cx="10105104" cy="412420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rgbClr val="C00000"/>
                </a:solidFill>
                <a:latin typeface="Calibri"/>
                <a:ea typeface="Calibri"/>
                <a:cs typeface="Calibri"/>
                <a:sym typeface="Calibri"/>
              </a:rPr>
              <a:t>Data from high throughput sequencing of 16S rRNA gene amplicons enabled the authors to analyze the structure of microbial composition in larvae under different physiological conditions</a:t>
            </a:r>
            <a:endParaRPr/>
          </a:p>
          <a:p>
            <a:pPr indent="0" lvl="0" marL="0" marR="0" rtl="0" algn="l">
              <a:spcBef>
                <a:spcPts val="0"/>
              </a:spcBef>
              <a:spcAft>
                <a:spcPts val="0"/>
              </a:spcAft>
              <a:buNone/>
            </a:pPr>
            <a:r>
              <a:t/>
            </a:r>
            <a:endParaRPr sz="2000">
              <a:solidFill>
                <a:schemeClr val="dk1"/>
              </a:solidFill>
              <a:latin typeface="Calibri"/>
              <a:ea typeface="Calibri"/>
              <a:cs typeface="Calibri"/>
              <a:sym typeface="Calibri"/>
            </a:endParaRPr>
          </a:p>
          <a:p>
            <a:pPr indent="0" lvl="0" marL="0" marR="0" rtl="0" algn="l">
              <a:spcBef>
                <a:spcPts val="0"/>
              </a:spcBef>
              <a:spcAft>
                <a:spcPts val="0"/>
              </a:spcAft>
              <a:buNone/>
            </a:pPr>
            <a:r>
              <a:rPr b="1" lang="en-US" sz="2000">
                <a:solidFill>
                  <a:schemeClr val="dk1"/>
                </a:solidFill>
                <a:latin typeface="Calibri"/>
                <a:ea typeface="Calibri"/>
                <a:cs typeface="Calibri"/>
                <a:sym typeface="Calibri"/>
              </a:rPr>
              <a:t>Infection by AFB in larvae cause a drastic change of composition of the larvae microbiota</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AFB larvae microbiota is characterized by a low diversity and a high relative abundance of </a:t>
            </a:r>
            <a:r>
              <a:rPr i="1" lang="en-US" sz="1800">
                <a:solidFill>
                  <a:schemeClr val="dk1"/>
                </a:solidFill>
                <a:latin typeface="Calibri"/>
                <a:ea typeface="Calibri"/>
                <a:cs typeface="Calibri"/>
                <a:sym typeface="Calibri"/>
              </a:rPr>
              <a:t>P. larvae</a:t>
            </a:r>
            <a:endParaRPr/>
          </a:p>
          <a:p>
            <a:pPr indent="-171450" lvl="0" marL="285750" marR="0" rtl="0" algn="l">
              <a:spcBef>
                <a:spcPts val="0"/>
              </a:spcBef>
              <a:spcAft>
                <a:spcPts val="0"/>
              </a:spcAft>
              <a:buClr>
                <a:schemeClr val="dk1"/>
              </a:buClr>
              <a:buSzPts val="1800"/>
              <a:buFont typeface="Arial"/>
              <a:buNone/>
            </a:pPr>
            <a:r>
              <a:t/>
            </a:r>
            <a:endParaRPr i="1" sz="1800">
              <a:solidFill>
                <a:schemeClr val="dk1"/>
              </a:solidFill>
              <a:latin typeface="Calibri"/>
              <a:ea typeface="Calibri"/>
              <a:cs typeface="Calibri"/>
              <a:sym typeface="Calibri"/>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Healthy larvae microbiota is characterized by a high diversity and a high relative abundance in </a:t>
            </a:r>
            <a:r>
              <a:rPr i="1" lang="en-US" sz="1800">
                <a:solidFill>
                  <a:schemeClr val="dk1"/>
                </a:solidFill>
                <a:latin typeface="Calibri"/>
                <a:ea typeface="Calibri"/>
                <a:cs typeface="Calibri"/>
                <a:sym typeface="Calibri"/>
              </a:rPr>
              <a:t>Lactobacillus (</a:t>
            </a:r>
            <a:r>
              <a:rPr lang="en-US" sz="1800">
                <a:solidFill>
                  <a:schemeClr val="dk1"/>
                </a:solidFill>
                <a:latin typeface="Calibri"/>
                <a:ea typeface="Calibri"/>
                <a:cs typeface="Calibri"/>
                <a:sym typeface="Calibri"/>
              </a:rPr>
              <a:t>genus beneficial to its hosts through the production of antimicrobial metabolites and peptides, as well as through the modulation of immune response)</a:t>
            </a:r>
            <a:endParaRPr/>
          </a:p>
          <a:p>
            <a:pPr indent="-171450" lvl="0" marL="285750" marR="0" rtl="0" algn="l">
              <a:spcBef>
                <a:spcPts val="0"/>
              </a:spcBef>
              <a:spcAft>
                <a:spcPts val="0"/>
              </a:spcAft>
              <a:buClr>
                <a:schemeClr val="dk1"/>
              </a:buClr>
              <a:buSzPts val="1800"/>
              <a:buFont typeface="Arial"/>
              <a:buNone/>
            </a:pPr>
            <a:r>
              <a:t/>
            </a:r>
            <a:endParaRPr i="1" sz="1800">
              <a:solidFill>
                <a:schemeClr val="dk1"/>
              </a:solidFill>
              <a:latin typeface="Calibri"/>
              <a:ea typeface="Calibri"/>
              <a:cs typeface="Calibri"/>
              <a:sym typeface="Calibri"/>
            </a:endParaRPr>
          </a:p>
          <a:p>
            <a:pPr indent="-285750" lvl="0" marL="285750" marR="0" rtl="0" algn="l">
              <a:spcBef>
                <a:spcPts val="0"/>
              </a:spcBef>
              <a:spcAft>
                <a:spcPts val="0"/>
              </a:spcAft>
              <a:buClr>
                <a:schemeClr val="dk1"/>
              </a:buClr>
              <a:buSzPts val="1800"/>
              <a:buFont typeface="Arial"/>
              <a:buChar char="•"/>
            </a:pPr>
            <a:r>
              <a:rPr i="1" lang="en-US" sz="1800">
                <a:solidFill>
                  <a:schemeClr val="dk1"/>
                </a:solidFill>
                <a:latin typeface="Calibri"/>
                <a:ea typeface="Calibri"/>
                <a:cs typeface="Calibri"/>
                <a:sym typeface="Calibri"/>
              </a:rPr>
              <a:t>P. larvae </a:t>
            </a:r>
            <a:r>
              <a:rPr lang="en-US" sz="1800">
                <a:solidFill>
                  <a:schemeClr val="dk1"/>
                </a:solidFill>
                <a:latin typeface="Calibri"/>
                <a:ea typeface="Calibri"/>
                <a:cs typeface="Calibri"/>
                <a:sym typeface="Calibri"/>
              </a:rPr>
              <a:t>can also be found in lower abundance in presumed healthy larvae , suggesting that </a:t>
            </a:r>
            <a:r>
              <a:rPr i="1" lang="en-US" sz="1800">
                <a:solidFill>
                  <a:schemeClr val="dk1"/>
                </a:solidFill>
                <a:latin typeface="Calibri"/>
                <a:ea typeface="Calibri"/>
                <a:cs typeface="Calibri"/>
                <a:sym typeface="Calibri"/>
              </a:rPr>
              <a:t>P. larvae</a:t>
            </a:r>
            <a:r>
              <a:rPr lang="en-US" sz="1800">
                <a:solidFill>
                  <a:schemeClr val="dk1"/>
                </a:solidFill>
                <a:latin typeface="Calibri"/>
                <a:ea typeface="Calibri"/>
                <a:cs typeface="Calibri"/>
                <a:sym typeface="Calibri"/>
              </a:rPr>
              <a:t> may persist as asymptomatic infections in these presumed healthy colonies.</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6" name="Shape 636"/>
        <p:cNvGrpSpPr/>
        <p:nvPr/>
      </p:nvGrpSpPr>
      <p:grpSpPr>
        <a:xfrm>
          <a:off x="0" y="0"/>
          <a:ext cx="0" cy="0"/>
          <a:chOff x="0" y="0"/>
          <a:chExt cx="0" cy="0"/>
        </a:xfrm>
      </p:grpSpPr>
      <p:sp>
        <p:nvSpPr>
          <p:cNvPr id="637" name="Google Shape;637;p43"/>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6000"/>
              <a:buFont typeface="Calibri"/>
              <a:buNone/>
            </a:pPr>
            <a:r>
              <a:rPr b="1" lang="en-US"/>
              <a:t>Case 2: </a:t>
            </a:r>
            <a:r>
              <a:rPr b="1" lang="en-US" sz="4800"/>
              <a:t>Novel Fecal Biomarkers That Precede Clinical Diagnosis of Ulcerative Colitis</a:t>
            </a:r>
            <a:endParaRPr/>
          </a:p>
        </p:txBody>
      </p:sp>
      <p:sp>
        <p:nvSpPr>
          <p:cNvPr id="638" name="Google Shape;638;p43"/>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888888"/>
              </a:buClr>
              <a:buSzPts val="2400"/>
              <a:buNone/>
            </a:pPr>
            <a:r>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3" name="Shape 643"/>
        <p:cNvGrpSpPr/>
        <p:nvPr/>
      </p:nvGrpSpPr>
      <p:grpSpPr>
        <a:xfrm>
          <a:off x="0" y="0"/>
          <a:ext cx="0" cy="0"/>
          <a:chOff x="0" y="0"/>
          <a:chExt cx="0" cy="0"/>
        </a:xfrm>
      </p:grpSpPr>
      <p:sp>
        <p:nvSpPr>
          <p:cNvPr id="644" name="Google Shape;644;p44"/>
          <p:cNvSpPr txBox="1"/>
          <p:nvPr>
            <p:ph type="title"/>
          </p:nvPr>
        </p:nvSpPr>
        <p:spPr>
          <a:xfrm>
            <a:off x="0" y="0"/>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Context</a:t>
            </a:r>
            <a:endParaRPr/>
          </a:p>
        </p:txBody>
      </p:sp>
      <p:sp>
        <p:nvSpPr>
          <p:cNvPr id="645" name="Google Shape;645;p44"/>
          <p:cNvSpPr txBox="1"/>
          <p:nvPr/>
        </p:nvSpPr>
        <p:spPr>
          <a:xfrm>
            <a:off x="215900" y="2062729"/>
            <a:ext cx="6845300" cy="30469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dk1"/>
                </a:solidFill>
                <a:latin typeface="Calibri"/>
                <a:ea typeface="Calibri"/>
                <a:cs typeface="Calibri"/>
                <a:sym typeface="Calibri"/>
              </a:rPr>
              <a:t>Ulcerative Colitis (UC)</a:t>
            </a:r>
            <a:endParaRPr/>
          </a:p>
          <a:p>
            <a:pPr indent="-342900" lvl="0" marL="342900" marR="0" rtl="0" algn="l">
              <a:spcBef>
                <a:spcPts val="0"/>
              </a:spcBef>
              <a:spcAft>
                <a:spcPts val="0"/>
              </a:spcAft>
              <a:buClr>
                <a:schemeClr val="dk1"/>
              </a:buClr>
              <a:buSzPts val="2000"/>
              <a:buFont typeface="Arial"/>
              <a:buChar char="•"/>
            </a:pPr>
            <a:r>
              <a:rPr lang="en-US" sz="2000">
                <a:solidFill>
                  <a:schemeClr val="dk1"/>
                </a:solidFill>
                <a:latin typeface="Calibri"/>
                <a:ea typeface="Calibri"/>
                <a:cs typeface="Calibri"/>
                <a:sym typeface="Calibri"/>
              </a:rPr>
              <a:t>Is a chronically relapsing forms of IBD</a:t>
            </a:r>
            <a:endParaRPr/>
          </a:p>
          <a:p>
            <a:pPr indent="-342900" lvl="0" marL="342900" marR="0" rtl="0" algn="l">
              <a:spcBef>
                <a:spcPts val="0"/>
              </a:spcBef>
              <a:spcAft>
                <a:spcPts val="0"/>
              </a:spcAft>
              <a:buClr>
                <a:schemeClr val="dk1"/>
              </a:buClr>
              <a:buSzPts val="2000"/>
              <a:buFont typeface="Arial"/>
              <a:buChar char="•"/>
            </a:pPr>
            <a:r>
              <a:rPr lang="en-US" sz="2000">
                <a:solidFill>
                  <a:schemeClr val="dk1"/>
                </a:solidFill>
                <a:latin typeface="Calibri"/>
                <a:ea typeface="Calibri"/>
                <a:cs typeface="Calibri"/>
                <a:sym typeface="Calibri"/>
              </a:rPr>
              <a:t>there is currently no cure and the exact cause of is unknown</a:t>
            </a:r>
            <a:endParaRPr/>
          </a:p>
          <a:p>
            <a:pPr indent="-342900" lvl="0" marL="342900" marR="0" rtl="0" algn="l">
              <a:spcBef>
                <a:spcPts val="0"/>
              </a:spcBef>
              <a:spcAft>
                <a:spcPts val="0"/>
              </a:spcAft>
              <a:buClr>
                <a:schemeClr val="dk1"/>
              </a:buClr>
              <a:buSzPts val="2000"/>
              <a:buFont typeface="Arial"/>
              <a:buChar char="•"/>
            </a:pPr>
            <a:r>
              <a:rPr lang="en-US" sz="2000">
                <a:solidFill>
                  <a:schemeClr val="dk1"/>
                </a:solidFill>
                <a:latin typeface="Calibri"/>
                <a:ea typeface="Calibri"/>
                <a:cs typeface="Calibri"/>
                <a:sym typeface="Calibri"/>
              </a:rPr>
              <a:t>Previous studies showed microbial changes in patients with UC vs healthy patient (Reduced diversity and increase Firmicutes)</a:t>
            </a:r>
            <a:endParaRPr/>
          </a:p>
          <a:p>
            <a:pPr indent="-228600" lvl="0" marL="342900" marR="0" rtl="0" algn="l">
              <a:spcBef>
                <a:spcPts val="0"/>
              </a:spcBef>
              <a:spcAft>
                <a:spcPts val="0"/>
              </a:spcAft>
              <a:buClr>
                <a:schemeClr val="dk1"/>
              </a:buClr>
              <a:buSzPts val="1800"/>
              <a:buFont typeface="Arial"/>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b="1" lang="en-US" sz="1800">
                <a:solidFill>
                  <a:srgbClr val="C00000"/>
                </a:solidFill>
                <a:latin typeface="Calibri"/>
                <a:ea typeface="Calibri"/>
                <a:cs typeface="Calibri"/>
                <a:sym typeface="Calibri"/>
              </a:rPr>
              <a:t>🡪 </a:t>
            </a:r>
            <a:r>
              <a:rPr lang="en-US" sz="1800">
                <a:solidFill>
                  <a:srgbClr val="C00000"/>
                </a:solidFill>
                <a:latin typeface="Calibri"/>
                <a:ea typeface="Calibri"/>
                <a:cs typeface="Calibri"/>
                <a:sym typeface="Calibri"/>
              </a:rPr>
              <a:t>most studies have examined patients with active or treated disease, what are the microbial compositional or functional changes that occur before disease onset.</a:t>
            </a:r>
            <a:endParaRPr b="1" sz="1800">
              <a:solidFill>
                <a:srgbClr val="C00000"/>
              </a:solidFill>
              <a:latin typeface="Calibri"/>
              <a:ea typeface="Calibri"/>
              <a:cs typeface="Calibri"/>
              <a:sym typeface="Calibri"/>
            </a:endParaRPr>
          </a:p>
        </p:txBody>
      </p:sp>
      <p:pic>
        <p:nvPicPr>
          <p:cNvPr descr="IBD: What is IBD? | IBDrelief" id="646" name="Google Shape;646;p44"/>
          <p:cNvPicPr preferRelativeResize="0"/>
          <p:nvPr/>
        </p:nvPicPr>
        <p:blipFill rotWithShape="1">
          <a:blip r:embed="rId3">
            <a:alphaModFix/>
          </a:blip>
          <a:srcRect b="7172" l="16167" r="13559" t="20886"/>
          <a:stretch/>
        </p:blipFill>
        <p:spPr>
          <a:xfrm>
            <a:off x="7289800" y="2298700"/>
            <a:ext cx="4686300" cy="2964802"/>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0" name="Shape 650"/>
        <p:cNvGrpSpPr/>
        <p:nvPr/>
      </p:nvGrpSpPr>
      <p:grpSpPr>
        <a:xfrm>
          <a:off x="0" y="0"/>
          <a:ext cx="0" cy="0"/>
          <a:chOff x="0" y="0"/>
          <a:chExt cx="0" cy="0"/>
        </a:xfrm>
      </p:grpSpPr>
      <p:sp>
        <p:nvSpPr>
          <p:cNvPr id="651" name="Google Shape;651;p45"/>
          <p:cNvSpPr txBox="1"/>
          <p:nvPr>
            <p:ph type="title"/>
          </p:nvPr>
        </p:nvSpPr>
        <p:spPr>
          <a:xfrm>
            <a:off x="0" y="0"/>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Experimental setup</a:t>
            </a:r>
            <a:endParaRPr/>
          </a:p>
        </p:txBody>
      </p:sp>
      <p:pic>
        <p:nvPicPr>
          <p:cNvPr descr="Diagram&#10;&#10;Description automatically generated" id="652" name="Google Shape;652;p45"/>
          <p:cNvPicPr preferRelativeResize="0"/>
          <p:nvPr/>
        </p:nvPicPr>
        <p:blipFill rotWithShape="1">
          <a:blip r:embed="rId3">
            <a:alphaModFix/>
          </a:blip>
          <a:srcRect b="0" l="0" r="0" t="0"/>
          <a:stretch/>
        </p:blipFill>
        <p:spPr>
          <a:xfrm>
            <a:off x="736600" y="1898650"/>
            <a:ext cx="2692400" cy="3060700"/>
          </a:xfrm>
          <a:prstGeom prst="rect">
            <a:avLst/>
          </a:prstGeom>
          <a:noFill/>
          <a:ln>
            <a:noFill/>
          </a:ln>
        </p:spPr>
      </p:pic>
      <p:sp>
        <p:nvSpPr>
          <p:cNvPr id="653" name="Google Shape;653;p45"/>
          <p:cNvSpPr txBox="1"/>
          <p:nvPr/>
        </p:nvSpPr>
        <p:spPr>
          <a:xfrm>
            <a:off x="4114800" y="1809740"/>
            <a:ext cx="6223000" cy="34163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Participants were recruited as part of the longitudinal Genetics, Environmental, Microbial (GEM) project.</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2008: Pre-UC sample collection</a:t>
            </a:r>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between 6 and 35 years of age</a:t>
            </a:r>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Healthy and no IBD symptoms</a:t>
            </a:r>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High risk for IBD (1rst degree relative with IBD)</a:t>
            </a:r>
            <a:endParaRPr/>
          </a:p>
          <a:p>
            <a:pPr indent="-171450" lvl="0" marL="285750" marR="0" rtl="0" algn="l">
              <a:spcBef>
                <a:spcPts val="0"/>
              </a:spcBef>
              <a:spcAft>
                <a:spcPts val="0"/>
              </a:spcAft>
              <a:buClr>
                <a:schemeClr val="dk1"/>
              </a:buClr>
              <a:buSzPts val="1800"/>
              <a:buFont typeface="Arial"/>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2018: Follow-up</a:t>
            </a:r>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10 participants developed UC</a:t>
            </a:r>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Matched with participants that did not develop UC</a:t>
            </a:r>
            <a:endParaRPr/>
          </a:p>
          <a:p>
            <a:pPr indent="-171450" lvl="0" marL="285750" marR="0" rtl="0" algn="l">
              <a:spcBef>
                <a:spcPts val="0"/>
              </a:spcBef>
              <a:spcAft>
                <a:spcPts val="0"/>
              </a:spcAft>
              <a:buClr>
                <a:schemeClr val="dk1"/>
              </a:buClr>
              <a:buSzPts val="1800"/>
              <a:buFont typeface="Arial"/>
              <a:buNone/>
            </a:pPr>
            <a:r>
              <a:t/>
            </a:r>
            <a:endParaRPr sz="1800">
              <a:solidFill>
                <a:schemeClr val="dk1"/>
              </a:solidFill>
              <a:latin typeface="Calibri"/>
              <a:ea typeface="Calibri"/>
              <a:cs typeface="Calibri"/>
              <a:sym typeface="Calibri"/>
            </a:endParaRPr>
          </a:p>
        </p:txBody>
      </p:sp>
      <p:sp>
        <p:nvSpPr>
          <p:cNvPr id="654" name="Google Shape;654;p45"/>
          <p:cNvSpPr/>
          <p:nvPr/>
        </p:nvSpPr>
        <p:spPr>
          <a:xfrm>
            <a:off x="9524583" y="2653258"/>
            <a:ext cx="524656" cy="1319134"/>
          </a:xfrm>
          <a:prstGeom prst="rightBrace">
            <a:avLst>
              <a:gd fmla="val 8333" name="adj1"/>
              <a:gd fmla="val 50000" name="adj2"/>
            </a:avLst>
          </a:prstGeom>
          <a:noFill/>
          <a:ln cap="flat" cmpd="sng" w="9525">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655" name="Google Shape;655;p45"/>
          <p:cNvSpPr txBox="1"/>
          <p:nvPr/>
        </p:nvSpPr>
        <p:spPr>
          <a:xfrm>
            <a:off x="10112114" y="2989659"/>
            <a:ext cx="1723869"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Collection of stool samples</a:t>
            </a:r>
            <a:endParaRPr/>
          </a:p>
        </p:txBody>
      </p:sp>
      <p:sp>
        <p:nvSpPr>
          <p:cNvPr id="656" name="Google Shape;656;p45"/>
          <p:cNvSpPr/>
          <p:nvPr/>
        </p:nvSpPr>
        <p:spPr>
          <a:xfrm>
            <a:off x="9574133" y="4107860"/>
            <a:ext cx="524656" cy="851490"/>
          </a:xfrm>
          <a:prstGeom prst="rightBrace">
            <a:avLst>
              <a:gd fmla="val 8333" name="adj1"/>
              <a:gd fmla="val 50000" name="adj2"/>
            </a:avLst>
          </a:prstGeom>
          <a:noFill/>
          <a:ln cap="flat" cmpd="sng" w="9525">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657" name="Google Shape;657;p45"/>
          <p:cNvSpPr txBox="1"/>
          <p:nvPr/>
        </p:nvSpPr>
        <p:spPr>
          <a:xfrm>
            <a:off x="10154169" y="4210439"/>
            <a:ext cx="1723869"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Collection of stool samples</a:t>
            </a:r>
            <a:endParaRPr/>
          </a:p>
        </p:txBody>
      </p:sp>
      <p:sp>
        <p:nvSpPr>
          <p:cNvPr id="658" name="Google Shape;658;p45"/>
          <p:cNvSpPr/>
          <p:nvPr/>
        </p:nvSpPr>
        <p:spPr>
          <a:xfrm>
            <a:off x="3207895" y="1573967"/>
            <a:ext cx="329784" cy="239842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3" name="Shape 663"/>
        <p:cNvGrpSpPr/>
        <p:nvPr/>
      </p:nvGrpSpPr>
      <p:grpSpPr>
        <a:xfrm>
          <a:off x="0" y="0"/>
          <a:ext cx="0" cy="0"/>
          <a:chOff x="0" y="0"/>
          <a:chExt cx="0" cy="0"/>
        </a:xfrm>
      </p:grpSpPr>
      <p:sp>
        <p:nvSpPr>
          <p:cNvPr id="664" name="Google Shape;664;p46"/>
          <p:cNvSpPr txBox="1"/>
          <p:nvPr>
            <p:ph type="title"/>
          </p:nvPr>
        </p:nvSpPr>
        <p:spPr>
          <a:xfrm>
            <a:off x="0" y="0"/>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Whole genome shotgun sequencing</a:t>
            </a:r>
            <a:endParaRPr/>
          </a:p>
        </p:txBody>
      </p:sp>
      <p:grpSp>
        <p:nvGrpSpPr>
          <p:cNvPr id="665" name="Google Shape;665;p46"/>
          <p:cNvGrpSpPr/>
          <p:nvPr/>
        </p:nvGrpSpPr>
        <p:grpSpPr>
          <a:xfrm>
            <a:off x="0" y="1536700"/>
            <a:ext cx="12065000" cy="3784600"/>
            <a:chOff x="0" y="1536700"/>
            <a:chExt cx="12065000" cy="3784600"/>
          </a:xfrm>
        </p:grpSpPr>
        <p:pic>
          <p:nvPicPr>
            <p:cNvPr descr="Preparation of DNA Sequencing Libraries for Illumina Systems—6 Key Steps in  the Workflow | Thermo Fisher Scientific - DE" id="666" name="Google Shape;666;p46"/>
            <p:cNvPicPr preferRelativeResize="0"/>
            <p:nvPr/>
          </p:nvPicPr>
          <p:blipFill rotWithShape="1">
            <a:blip r:embed="rId3">
              <a:alphaModFix/>
            </a:blip>
            <a:srcRect b="0" l="0" r="0" t="0"/>
            <a:stretch/>
          </p:blipFill>
          <p:spPr>
            <a:xfrm>
              <a:off x="0" y="1536700"/>
              <a:ext cx="12065000" cy="3784600"/>
            </a:xfrm>
            <a:prstGeom prst="rect">
              <a:avLst/>
            </a:prstGeom>
            <a:noFill/>
            <a:ln>
              <a:noFill/>
            </a:ln>
          </p:spPr>
        </p:pic>
        <p:sp>
          <p:nvSpPr>
            <p:cNvPr id="667" name="Google Shape;667;p46"/>
            <p:cNvSpPr/>
            <p:nvPr/>
          </p:nvSpPr>
          <p:spPr>
            <a:xfrm>
              <a:off x="10118214" y="2584303"/>
              <a:ext cx="1823063" cy="2227515"/>
            </a:xfrm>
            <a:prstGeom prst="rect">
              <a:avLst/>
            </a:prstGeom>
            <a:solidFill>
              <a:srgbClr val="E1E4E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68" name="Google Shape;668;p46"/>
            <p:cNvSpPr/>
            <p:nvPr/>
          </p:nvSpPr>
          <p:spPr>
            <a:xfrm>
              <a:off x="250723" y="2639961"/>
              <a:ext cx="1563329" cy="2227515"/>
            </a:xfrm>
            <a:prstGeom prst="rect">
              <a:avLst/>
            </a:prstGeom>
            <a:solidFill>
              <a:srgbClr val="E1E4E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69" name="Google Shape;669;p46"/>
            <p:cNvSpPr/>
            <p:nvPr/>
          </p:nvSpPr>
          <p:spPr>
            <a:xfrm>
              <a:off x="442452" y="2639961"/>
              <a:ext cx="796413" cy="678426"/>
            </a:xfrm>
            <a:prstGeom prst="ellipse">
              <a:avLst/>
            </a:prstGeom>
            <a:noFill/>
            <a:ln cap="flat" cmpd="sng" w="76200">
              <a:solidFill>
                <a:srgbClr val="1A8FD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70" name="Google Shape;670;p46"/>
            <p:cNvSpPr/>
            <p:nvPr/>
          </p:nvSpPr>
          <p:spPr>
            <a:xfrm>
              <a:off x="221225" y="4284915"/>
              <a:ext cx="796413" cy="678426"/>
            </a:xfrm>
            <a:prstGeom prst="ellipse">
              <a:avLst/>
            </a:prstGeom>
            <a:noFill/>
            <a:ln cap="flat" cmpd="sng" w="76200">
              <a:solidFill>
                <a:srgbClr val="1A8FD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71" name="Google Shape;671;p46"/>
            <p:cNvSpPr txBox="1"/>
            <p:nvPr/>
          </p:nvSpPr>
          <p:spPr>
            <a:xfrm>
              <a:off x="10118214" y="2674272"/>
              <a:ext cx="1575944"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dk1"/>
                  </a:solidFill>
                  <a:latin typeface="Calibri"/>
                  <a:ea typeface="Calibri"/>
                  <a:cs typeface="Calibri"/>
                  <a:sym typeface="Calibri"/>
                </a:rPr>
                <a:t>ATTCTGATATGATAG</a:t>
              </a:r>
              <a:endParaRPr/>
            </a:p>
          </p:txBody>
        </p:sp>
        <p:sp>
          <p:nvSpPr>
            <p:cNvPr id="672" name="Google Shape;672;p46"/>
            <p:cNvSpPr txBox="1"/>
            <p:nvPr/>
          </p:nvSpPr>
          <p:spPr>
            <a:xfrm>
              <a:off x="10365333" y="3010610"/>
              <a:ext cx="1575944"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dk1"/>
                  </a:solidFill>
                  <a:latin typeface="Calibri"/>
                  <a:ea typeface="Calibri"/>
                  <a:cs typeface="Calibri"/>
                  <a:sym typeface="Calibri"/>
                </a:rPr>
                <a:t>ATTCTGATATGATAG</a:t>
              </a:r>
              <a:endParaRPr/>
            </a:p>
          </p:txBody>
        </p:sp>
        <p:sp>
          <p:nvSpPr>
            <p:cNvPr id="673" name="Google Shape;673;p46"/>
            <p:cNvSpPr txBox="1"/>
            <p:nvPr/>
          </p:nvSpPr>
          <p:spPr>
            <a:xfrm>
              <a:off x="10118214" y="3416699"/>
              <a:ext cx="1575944"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dk1"/>
                  </a:solidFill>
                  <a:latin typeface="Calibri"/>
                  <a:ea typeface="Calibri"/>
                  <a:cs typeface="Calibri"/>
                  <a:sym typeface="Calibri"/>
                </a:rPr>
                <a:t>ATTCTGATATGATAG</a:t>
              </a:r>
              <a:endParaRPr/>
            </a:p>
          </p:txBody>
        </p:sp>
        <p:sp>
          <p:nvSpPr>
            <p:cNvPr id="674" name="Google Shape;674;p46"/>
            <p:cNvSpPr txBox="1"/>
            <p:nvPr/>
          </p:nvSpPr>
          <p:spPr>
            <a:xfrm>
              <a:off x="10427195" y="3822788"/>
              <a:ext cx="1575944"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dk1"/>
                  </a:solidFill>
                  <a:latin typeface="Calibri"/>
                  <a:ea typeface="Calibri"/>
                  <a:cs typeface="Calibri"/>
                  <a:sym typeface="Calibri"/>
                </a:rPr>
                <a:t>ATTCTGATATGATAG</a:t>
              </a:r>
              <a:endParaRPr/>
            </a:p>
          </p:txBody>
        </p:sp>
        <p:sp>
          <p:nvSpPr>
            <p:cNvPr id="675" name="Google Shape;675;p46"/>
            <p:cNvSpPr txBox="1"/>
            <p:nvPr/>
          </p:nvSpPr>
          <p:spPr>
            <a:xfrm>
              <a:off x="10099291" y="4270716"/>
              <a:ext cx="1575944"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dk1"/>
                  </a:solidFill>
                  <a:latin typeface="Calibri"/>
                  <a:ea typeface="Calibri"/>
                  <a:cs typeface="Calibri"/>
                  <a:sym typeface="Calibri"/>
                </a:rPr>
                <a:t>ATTCTGATATGATAG</a:t>
              </a:r>
              <a:endParaRPr/>
            </a:p>
          </p:txBody>
        </p:sp>
        <p:sp>
          <p:nvSpPr>
            <p:cNvPr id="676" name="Google Shape;676;p46"/>
            <p:cNvSpPr/>
            <p:nvPr/>
          </p:nvSpPr>
          <p:spPr>
            <a:xfrm>
              <a:off x="840658" y="3510117"/>
              <a:ext cx="796413" cy="678426"/>
            </a:xfrm>
            <a:prstGeom prst="ellipse">
              <a:avLst/>
            </a:prstGeom>
            <a:noFill/>
            <a:ln cap="flat" cmpd="sng" w="76200">
              <a:solidFill>
                <a:srgbClr val="1A8FD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77" name="Google Shape;677;p46"/>
            <p:cNvSpPr txBox="1"/>
            <p:nvPr/>
          </p:nvSpPr>
          <p:spPr>
            <a:xfrm>
              <a:off x="10308046" y="1676851"/>
              <a:ext cx="1563329" cy="307777"/>
            </a:xfrm>
            <a:prstGeom prst="rect">
              <a:avLst/>
            </a:prstGeom>
            <a:solidFill>
              <a:srgbClr val="6B4D89"/>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rgbClr val="FAFCEB"/>
                  </a:solidFill>
                  <a:latin typeface="Calibri"/>
                  <a:ea typeface="Calibri"/>
                  <a:cs typeface="Calibri"/>
                  <a:sym typeface="Calibri"/>
                </a:rPr>
                <a:t>sequencing</a:t>
              </a:r>
              <a:endParaRPr/>
            </a:p>
          </p:txBody>
        </p:sp>
        <p:sp>
          <p:nvSpPr>
            <p:cNvPr id="678" name="Google Shape;678;p46"/>
            <p:cNvSpPr txBox="1"/>
            <p:nvPr/>
          </p:nvSpPr>
          <p:spPr>
            <a:xfrm>
              <a:off x="8934138" y="1697768"/>
              <a:ext cx="1006004" cy="307777"/>
            </a:xfrm>
            <a:prstGeom prst="rect">
              <a:avLst/>
            </a:prstGeom>
            <a:solidFill>
              <a:srgbClr val="6B4D89"/>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400">
                <a:solidFill>
                  <a:srgbClr val="FAFCEB"/>
                </a:solidFill>
                <a:latin typeface="Calibri"/>
                <a:ea typeface="Calibri"/>
                <a:cs typeface="Calibri"/>
                <a:sym typeface="Calibri"/>
              </a:endParaRPr>
            </a:p>
          </p:txBody>
        </p:sp>
      </p:gr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2" name="Shape 682"/>
        <p:cNvGrpSpPr/>
        <p:nvPr/>
      </p:nvGrpSpPr>
      <p:grpSpPr>
        <a:xfrm>
          <a:off x="0" y="0"/>
          <a:ext cx="0" cy="0"/>
          <a:chOff x="0" y="0"/>
          <a:chExt cx="0" cy="0"/>
        </a:xfrm>
      </p:grpSpPr>
      <p:sp>
        <p:nvSpPr>
          <p:cNvPr id="683" name="Google Shape;683;p47"/>
          <p:cNvSpPr txBox="1"/>
          <p:nvPr>
            <p:ph type="title"/>
          </p:nvPr>
        </p:nvSpPr>
        <p:spPr>
          <a:xfrm>
            <a:off x="0" y="0"/>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Experimental setup</a:t>
            </a:r>
            <a:endParaRPr/>
          </a:p>
        </p:txBody>
      </p:sp>
      <p:sp>
        <p:nvSpPr>
          <p:cNvPr id="684" name="Google Shape;684;p47"/>
          <p:cNvSpPr txBox="1"/>
          <p:nvPr/>
        </p:nvSpPr>
        <p:spPr>
          <a:xfrm>
            <a:off x="1342103" y="1896467"/>
            <a:ext cx="2566219"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Sequencing read</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ATTGCTGGTAAGTCAATGT</a:t>
            </a:r>
            <a:endParaRPr/>
          </a:p>
        </p:txBody>
      </p:sp>
      <p:sp>
        <p:nvSpPr>
          <p:cNvPr id="685" name="Google Shape;685;p47"/>
          <p:cNvSpPr/>
          <p:nvPr/>
        </p:nvSpPr>
        <p:spPr>
          <a:xfrm>
            <a:off x="5742039" y="1740309"/>
            <a:ext cx="1219200" cy="958646"/>
          </a:xfrm>
          <a:prstGeom prst="can">
            <a:avLst>
              <a:gd fmla="val 25000" name="adj"/>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Genomes</a:t>
            </a:r>
            <a:endParaRPr/>
          </a:p>
          <a:p>
            <a:pPr indent="0" lvl="0" marL="0" marR="0" rtl="0" algn="ctr">
              <a:spcBef>
                <a:spcPts val="0"/>
              </a:spcBef>
              <a:spcAft>
                <a:spcPts val="0"/>
              </a:spcAft>
              <a:buNone/>
            </a:pPr>
            <a:r>
              <a:rPr lang="en-US" sz="1800">
                <a:solidFill>
                  <a:schemeClr val="lt1"/>
                </a:solidFill>
                <a:latin typeface="Calibri"/>
                <a:ea typeface="Calibri"/>
                <a:cs typeface="Calibri"/>
                <a:sym typeface="Calibri"/>
              </a:rPr>
              <a:t>reference </a:t>
            </a:r>
            <a:endParaRPr/>
          </a:p>
        </p:txBody>
      </p:sp>
      <p:cxnSp>
        <p:nvCxnSpPr>
          <p:cNvPr id="686" name="Google Shape;686;p47"/>
          <p:cNvCxnSpPr/>
          <p:nvPr/>
        </p:nvCxnSpPr>
        <p:spPr>
          <a:xfrm>
            <a:off x="4055807" y="2219632"/>
            <a:ext cx="1489587" cy="0"/>
          </a:xfrm>
          <a:prstGeom prst="straightConnector1">
            <a:avLst/>
          </a:prstGeom>
          <a:noFill/>
          <a:ln cap="flat" cmpd="sng" w="9525">
            <a:solidFill>
              <a:schemeClr val="dk1"/>
            </a:solidFill>
            <a:prstDash val="solid"/>
            <a:miter lim="800000"/>
            <a:headEnd len="sm" w="sm" type="none"/>
            <a:tailEnd len="med" w="med" type="triangle"/>
          </a:ln>
        </p:spPr>
      </p:cxnSp>
      <p:sp>
        <p:nvSpPr>
          <p:cNvPr id="687" name="Google Shape;687;p47"/>
          <p:cNvSpPr txBox="1"/>
          <p:nvPr/>
        </p:nvSpPr>
        <p:spPr>
          <a:xfrm>
            <a:off x="4321677" y="1850300"/>
            <a:ext cx="1007007"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mapping</a:t>
            </a:r>
            <a:endParaRPr/>
          </a:p>
        </p:txBody>
      </p:sp>
      <p:cxnSp>
        <p:nvCxnSpPr>
          <p:cNvPr id="688" name="Google Shape;688;p47"/>
          <p:cNvCxnSpPr/>
          <p:nvPr/>
        </p:nvCxnSpPr>
        <p:spPr>
          <a:xfrm>
            <a:off x="7113639" y="2217173"/>
            <a:ext cx="1489587" cy="0"/>
          </a:xfrm>
          <a:prstGeom prst="straightConnector1">
            <a:avLst/>
          </a:prstGeom>
          <a:noFill/>
          <a:ln cap="flat" cmpd="sng" w="9525">
            <a:solidFill>
              <a:schemeClr val="dk1"/>
            </a:solidFill>
            <a:prstDash val="solid"/>
            <a:miter lim="800000"/>
            <a:headEnd len="sm" w="sm" type="none"/>
            <a:tailEnd len="med" w="med" type="triangle"/>
          </a:ln>
        </p:spPr>
      </p:cxnSp>
      <p:sp>
        <p:nvSpPr>
          <p:cNvPr id="689" name="Google Shape;689;p47"/>
          <p:cNvSpPr txBox="1"/>
          <p:nvPr/>
        </p:nvSpPr>
        <p:spPr>
          <a:xfrm>
            <a:off x="8755626" y="2034966"/>
            <a:ext cx="195303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800">
                <a:solidFill>
                  <a:schemeClr val="dk1"/>
                </a:solidFill>
                <a:latin typeface="Calibri"/>
                <a:ea typeface="Calibri"/>
                <a:cs typeface="Calibri"/>
                <a:sym typeface="Calibri"/>
              </a:rPr>
              <a:t>Bacteroides fragilis</a:t>
            </a:r>
            <a:endParaRPr/>
          </a:p>
        </p:txBody>
      </p:sp>
      <p:sp>
        <p:nvSpPr>
          <p:cNvPr id="690" name="Google Shape;690;p47"/>
          <p:cNvSpPr txBox="1"/>
          <p:nvPr/>
        </p:nvSpPr>
        <p:spPr>
          <a:xfrm>
            <a:off x="7301255" y="1891773"/>
            <a:ext cx="1219200"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Taxonomic annotation</a:t>
            </a:r>
            <a:endParaRPr/>
          </a:p>
        </p:txBody>
      </p:sp>
      <p:sp>
        <p:nvSpPr>
          <p:cNvPr id="691" name="Google Shape;691;p47"/>
          <p:cNvSpPr txBox="1"/>
          <p:nvPr/>
        </p:nvSpPr>
        <p:spPr>
          <a:xfrm>
            <a:off x="1342103" y="4123165"/>
            <a:ext cx="2566219"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Sequencing read</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ATTGCTGGTAAGTCAATGT</a:t>
            </a:r>
            <a:endParaRPr/>
          </a:p>
        </p:txBody>
      </p:sp>
      <p:sp>
        <p:nvSpPr>
          <p:cNvPr id="692" name="Google Shape;692;p47"/>
          <p:cNvSpPr/>
          <p:nvPr/>
        </p:nvSpPr>
        <p:spPr>
          <a:xfrm>
            <a:off x="5742039" y="3967007"/>
            <a:ext cx="1219200" cy="958646"/>
          </a:xfrm>
          <a:prstGeom prst="can">
            <a:avLst>
              <a:gd fmla="val 25000" name="adj"/>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Gene families</a:t>
            </a:r>
            <a:endParaRPr/>
          </a:p>
        </p:txBody>
      </p:sp>
      <p:cxnSp>
        <p:nvCxnSpPr>
          <p:cNvPr id="693" name="Google Shape;693;p47"/>
          <p:cNvCxnSpPr/>
          <p:nvPr/>
        </p:nvCxnSpPr>
        <p:spPr>
          <a:xfrm>
            <a:off x="4055807" y="4446330"/>
            <a:ext cx="1489587" cy="0"/>
          </a:xfrm>
          <a:prstGeom prst="straightConnector1">
            <a:avLst/>
          </a:prstGeom>
          <a:noFill/>
          <a:ln cap="flat" cmpd="sng" w="9525">
            <a:solidFill>
              <a:schemeClr val="dk1"/>
            </a:solidFill>
            <a:prstDash val="solid"/>
            <a:miter lim="800000"/>
            <a:headEnd len="sm" w="sm" type="none"/>
            <a:tailEnd len="med" w="med" type="triangle"/>
          </a:ln>
        </p:spPr>
      </p:cxnSp>
      <p:sp>
        <p:nvSpPr>
          <p:cNvPr id="694" name="Google Shape;694;p47"/>
          <p:cNvSpPr txBox="1"/>
          <p:nvPr/>
        </p:nvSpPr>
        <p:spPr>
          <a:xfrm>
            <a:off x="4321677" y="4076998"/>
            <a:ext cx="1007007"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mapping</a:t>
            </a:r>
            <a:endParaRPr/>
          </a:p>
        </p:txBody>
      </p:sp>
      <p:cxnSp>
        <p:nvCxnSpPr>
          <p:cNvPr id="695" name="Google Shape;695;p47"/>
          <p:cNvCxnSpPr/>
          <p:nvPr/>
        </p:nvCxnSpPr>
        <p:spPr>
          <a:xfrm>
            <a:off x="7113639" y="4443871"/>
            <a:ext cx="1489587" cy="0"/>
          </a:xfrm>
          <a:prstGeom prst="straightConnector1">
            <a:avLst/>
          </a:prstGeom>
          <a:noFill/>
          <a:ln cap="flat" cmpd="sng" w="9525">
            <a:solidFill>
              <a:schemeClr val="dk1"/>
            </a:solidFill>
            <a:prstDash val="solid"/>
            <a:miter lim="800000"/>
            <a:headEnd len="sm" w="sm" type="none"/>
            <a:tailEnd len="med" w="med" type="triangle"/>
          </a:ln>
        </p:spPr>
      </p:cxnSp>
      <p:sp>
        <p:nvSpPr>
          <p:cNvPr id="696" name="Google Shape;696;p47"/>
          <p:cNvSpPr txBox="1"/>
          <p:nvPr/>
        </p:nvSpPr>
        <p:spPr>
          <a:xfrm>
            <a:off x="8755626" y="4261664"/>
            <a:ext cx="235179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alcohol dehydrogenase</a:t>
            </a:r>
            <a:endParaRPr i="1" sz="1800">
              <a:solidFill>
                <a:schemeClr val="dk1"/>
              </a:solidFill>
              <a:latin typeface="Calibri"/>
              <a:ea typeface="Calibri"/>
              <a:cs typeface="Calibri"/>
              <a:sym typeface="Calibri"/>
            </a:endParaRPr>
          </a:p>
        </p:txBody>
      </p:sp>
      <p:sp>
        <p:nvSpPr>
          <p:cNvPr id="697" name="Google Shape;697;p47"/>
          <p:cNvSpPr txBox="1"/>
          <p:nvPr/>
        </p:nvSpPr>
        <p:spPr>
          <a:xfrm>
            <a:off x="7244719" y="4123165"/>
            <a:ext cx="1219200"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functional annotation</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1" name="Shape 701"/>
        <p:cNvGrpSpPr/>
        <p:nvPr/>
      </p:nvGrpSpPr>
      <p:grpSpPr>
        <a:xfrm>
          <a:off x="0" y="0"/>
          <a:ext cx="0" cy="0"/>
          <a:chOff x="0" y="0"/>
          <a:chExt cx="0" cy="0"/>
        </a:xfrm>
      </p:grpSpPr>
      <p:sp>
        <p:nvSpPr>
          <p:cNvPr id="702" name="Google Shape;702;p48"/>
          <p:cNvSpPr txBox="1"/>
          <p:nvPr>
            <p:ph type="title"/>
          </p:nvPr>
        </p:nvSpPr>
        <p:spPr>
          <a:xfrm>
            <a:off x="0" y="0"/>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Results</a:t>
            </a:r>
            <a:endParaRPr/>
          </a:p>
        </p:txBody>
      </p:sp>
      <p:sp>
        <p:nvSpPr>
          <p:cNvPr id="703" name="Google Shape;703;p48"/>
          <p:cNvSpPr txBox="1"/>
          <p:nvPr/>
        </p:nvSpPr>
        <p:spPr>
          <a:xfrm>
            <a:off x="279646" y="2078427"/>
            <a:ext cx="5546994" cy="32316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dk1"/>
                </a:solidFill>
                <a:latin typeface="Calibri"/>
                <a:ea typeface="Calibri"/>
                <a:cs typeface="Calibri"/>
                <a:sym typeface="Calibri"/>
              </a:rPr>
              <a:t>Microbiota Composition of Post–UC Participants Differs From Healthy Control and Pre–UC Participants</a:t>
            </a:r>
            <a:endParaRPr/>
          </a:p>
          <a:p>
            <a:pPr indent="0" lvl="0" marL="0" marR="0" rtl="0" algn="l">
              <a:spcBef>
                <a:spcPts val="0"/>
              </a:spcBef>
              <a:spcAft>
                <a:spcPts val="0"/>
              </a:spcAft>
              <a:buNone/>
            </a:pPr>
            <a:r>
              <a:t/>
            </a:r>
            <a:endParaRPr b="1" sz="1800">
              <a:solidFill>
                <a:schemeClr val="dk1"/>
              </a:solidFill>
              <a:latin typeface="Calibri"/>
              <a:ea typeface="Calibri"/>
              <a:cs typeface="Calibri"/>
              <a:sym typeface="Calibri"/>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Post-UC has a reduced alpha-diversity</a:t>
            </a:r>
            <a:endParaRPr/>
          </a:p>
          <a:p>
            <a:pPr indent="-171450" lvl="0" marL="285750" marR="0" rtl="0" algn="l">
              <a:spcBef>
                <a:spcPts val="0"/>
              </a:spcBef>
              <a:spcAft>
                <a:spcPts val="0"/>
              </a:spcAft>
              <a:buClr>
                <a:schemeClr val="dk1"/>
              </a:buClr>
              <a:buSzPts val="1800"/>
              <a:buFont typeface="Arial"/>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171450" lvl="0" marL="285750" marR="0" rtl="0" algn="l">
              <a:spcBef>
                <a:spcPts val="0"/>
              </a:spcBef>
              <a:spcAft>
                <a:spcPts val="0"/>
              </a:spcAft>
              <a:buClr>
                <a:schemeClr val="dk1"/>
              </a:buClr>
              <a:buSzPts val="1800"/>
              <a:buFont typeface="Arial"/>
              <a:buNone/>
            </a:pPr>
            <a:r>
              <a:t/>
            </a:r>
            <a:endParaRPr sz="1800">
              <a:solidFill>
                <a:schemeClr val="dk1"/>
              </a:solidFill>
              <a:latin typeface="Calibri"/>
              <a:ea typeface="Calibri"/>
              <a:cs typeface="Calibri"/>
              <a:sym typeface="Calibri"/>
            </a:endParaRPr>
          </a:p>
          <a:p>
            <a:pPr indent="-171450" lvl="0" marL="285750" marR="0" rtl="0" algn="l">
              <a:spcBef>
                <a:spcPts val="0"/>
              </a:spcBef>
              <a:spcAft>
                <a:spcPts val="0"/>
              </a:spcAft>
              <a:buClr>
                <a:schemeClr val="dk1"/>
              </a:buClr>
              <a:buSzPts val="1800"/>
              <a:buFont typeface="Arial"/>
              <a:buNone/>
            </a:pPr>
            <a:r>
              <a:t/>
            </a:r>
            <a:endParaRPr sz="1800">
              <a:solidFill>
                <a:schemeClr val="dk1"/>
              </a:solidFill>
              <a:latin typeface="Calibri"/>
              <a:ea typeface="Calibri"/>
              <a:cs typeface="Calibri"/>
              <a:sym typeface="Calibri"/>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Post-UC has an increased relative abundance of </a:t>
            </a:r>
            <a:r>
              <a:rPr i="1" lang="en-US" sz="1800">
                <a:solidFill>
                  <a:schemeClr val="dk1"/>
                </a:solidFill>
                <a:latin typeface="Calibri"/>
                <a:ea typeface="Calibri"/>
                <a:cs typeface="Calibri"/>
                <a:sym typeface="Calibri"/>
              </a:rPr>
              <a:t>Actinobacillus</a:t>
            </a:r>
            <a:r>
              <a:rPr lang="en-US" sz="1800">
                <a:solidFill>
                  <a:schemeClr val="dk1"/>
                </a:solidFill>
                <a:latin typeface="Calibri"/>
                <a:ea typeface="Calibri"/>
                <a:cs typeface="Calibri"/>
                <a:sym typeface="Calibri"/>
              </a:rPr>
              <a:t> species</a:t>
            </a:r>
            <a:endParaRPr/>
          </a:p>
        </p:txBody>
      </p:sp>
      <p:pic>
        <p:nvPicPr>
          <p:cNvPr descr="Diagram&#10;&#10;Description automatically generated" id="704" name="Google Shape;704;p48"/>
          <p:cNvPicPr preferRelativeResize="0"/>
          <p:nvPr/>
        </p:nvPicPr>
        <p:blipFill rotWithShape="1">
          <a:blip r:embed="rId3">
            <a:alphaModFix/>
          </a:blip>
          <a:srcRect b="0" l="0" r="67942" t="0"/>
          <a:stretch/>
        </p:blipFill>
        <p:spPr>
          <a:xfrm>
            <a:off x="5826640" y="722236"/>
            <a:ext cx="2756922" cy="2934816"/>
          </a:xfrm>
          <a:prstGeom prst="rect">
            <a:avLst/>
          </a:prstGeom>
          <a:noFill/>
          <a:ln>
            <a:noFill/>
          </a:ln>
        </p:spPr>
      </p:pic>
      <p:pic>
        <p:nvPicPr>
          <p:cNvPr descr="Diagram&#10;&#10;Description automatically generated" id="705" name="Google Shape;705;p48"/>
          <p:cNvPicPr preferRelativeResize="0"/>
          <p:nvPr/>
        </p:nvPicPr>
        <p:blipFill rotWithShape="1">
          <a:blip r:embed="rId3">
            <a:alphaModFix/>
          </a:blip>
          <a:srcRect b="0" l="64892" r="1" t="0"/>
          <a:stretch/>
        </p:blipFill>
        <p:spPr>
          <a:xfrm>
            <a:off x="5826640" y="3657052"/>
            <a:ext cx="3019077" cy="2934817"/>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6"/>
          <p:cNvSpPr txBox="1"/>
          <p:nvPr>
            <p:ph type="title"/>
          </p:nvPr>
        </p:nvSpPr>
        <p:spPr>
          <a:xfrm>
            <a:off x="0" y="0"/>
            <a:ext cx="121920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What is a microbiome?</a:t>
            </a:r>
            <a:endParaRPr/>
          </a:p>
        </p:txBody>
      </p:sp>
      <p:sp>
        <p:nvSpPr>
          <p:cNvPr id="108" name="Google Shape;108;p6"/>
          <p:cNvSpPr txBox="1"/>
          <p:nvPr/>
        </p:nvSpPr>
        <p:spPr>
          <a:xfrm>
            <a:off x="8683933" y="2844600"/>
            <a:ext cx="3419167" cy="240065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Calibri"/>
                <a:ea typeface="Calibri"/>
                <a:cs typeface="Calibri"/>
                <a:sym typeface="Calibri"/>
              </a:rPr>
              <a:t>A </a:t>
            </a:r>
            <a:r>
              <a:rPr b="1" lang="en-US" sz="2400">
                <a:solidFill>
                  <a:schemeClr val="dk1"/>
                </a:solidFill>
                <a:latin typeface="Calibri"/>
                <a:ea typeface="Calibri"/>
                <a:cs typeface="Calibri"/>
                <a:sym typeface="Calibri"/>
              </a:rPr>
              <a:t>microbiome</a:t>
            </a:r>
            <a:r>
              <a:rPr lang="en-US" sz="2400">
                <a:solidFill>
                  <a:schemeClr val="dk1"/>
                </a:solidFill>
                <a:latin typeface="Calibri"/>
                <a:ea typeface="Calibri"/>
                <a:cs typeface="Calibri"/>
                <a:sym typeface="Calibri"/>
              </a:rPr>
              <a:t> is a complex mixture of microorganisms that reside in a specific environmental niche.</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OHMI: https://doi.org/10.1186/s13326-019-0217-1</a:t>
            </a:r>
            <a:endParaRPr sz="1800">
              <a:solidFill>
                <a:schemeClr val="dk1"/>
              </a:solidFill>
              <a:latin typeface="Calibri"/>
              <a:ea typeface="Calibri"/>
              <a:cs typeface="Calibri"/>
              <a:sym typeface="Calibri"/>
            </a:endParaRPr>
          </a:p>
        </p:txBody>
      </p:sp>
      <p:pic>
        <p:nvPicPr>
          <p:cNvPr id="109" name="Google Shape;109;p6"/>
          <p:cNvPicPr preferRelativeResize="0"/>
          <p:nvPr/>
        </p:nvPicPr>
        <p:blipFill rotWithShape="1">
          <a:blip r:embed="rId3">
            <a:alphaModFix/>
          </a:blip>
          <a:srcRect b="0" l="0" r="0" t="0"/>
          <a:stretch/>
        </p:blipFill>
        <p:spPr>
          <a:xfrm>
            <a:off x="0" y="1512776"/>
            <a:ext cx="8547100" cy="4833288"/>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9" name="Shape 709"/>
        <p:cNvGrpSpPr/>
        <p:nvPr/>
      </p:nvGrpSpPr>
      <p:grpSpPr>
        <a:xfrm>
          <a:off x="0" y="0"/>
          <a:ext cx="0" cy="0"/>
          <a:chOff x="0" y="0"/>
          <a:chExt cx="0" cy="0"/>
        </a:xfrm>
      </p:grpSpPr>
      <p:sp>
        <p:nvSpPr>
          <p:cNvPr id="710" name="Google Shape;710;p49"/>
          <p:cNvSpPr txBox="1"/>
          <p:nvPr>
            <p:ph type="title"/>
          </p:nvPr>
        </p:nvSpPr>
        <p:spPr>
          <a:xfrm>
            <a:off x="0" y="0"/>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Results</a:t>
            </a:r>
            <a:endParaRPr/>
          </a:p>
        </p:txBody>
      </p:sp>
      <p:sp>
        <p:nvSpPr>
          <p:cNvPr id="711" name="Google Shape;711;p49"/>
          <p:cNvSpPr txBox="1"/>
          <p:nvPr/>
        </p:nvSpPr>
        <p:spPr>
          <a:xfrm>
            <a:off x="367481" y="2235200"/>
            <a:ext cx="4420419" cy="320087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dk1"/>
                </a:solidFill>
                <a:latin typeface="Calibri"/>
                <a:ea typeface="Calibri"/>
                <a:cs typeface="Calibri"/>
                <a:sym typeface="Calibri"/>
              </a:rPr>
              <a:t>Identification of biomarkers for risks of developing UC:</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Pre-UC samples has reduced abundance of </a:t>
            </a:r>
            <a:r>
              <a:rPr i="1" lang="en-US" sz="1800">
                <a:solidFill>
                  <a:schemeClr val="dk1"/>
                </a:solidFill>
                <a:latin typeface="Calibri"/>
                <a:ea typeface="Calibri"/>
                <a:cs typeface="Calibri"/>
                <a:sym typeface="Calibri"/>
              </a:rPr>
              <a:t>Adlercreutzia equolifaciens</a:t>
            </a:r>
            <a:r>
              <a:rPr lang="en-US" sz="1800">
                <a:solidFill>
                  <a:schemeClr val="dk1"/>
                </a:solidFill>
                <a:latin typeface="Calibri"/>
                <a:ea typeface="Calibri"/>
                <a:cs typeface="Calibri"/>
                <a:sym typeface="Calibri"/>
              </a:rPr>
              <a:t> compared to HC</a:t>
            </a:r>
            <a:endParaRPr/>
          </a:p>
          <a:p>
            <a:pPr indent="-171450" lvl="0" marL="285750" marR="0" rtl="0" algn="l">
              <a:spcBef>
                <a:spcPts val="0"/>
              </a:spcBef>
              <a:spcAft>
                <a:spcPts val="0"/>
              </a:spcAft>
              <a:buClr>
                <a:schemeClr val="dk1"/>
              </a:buClr>
              <a:buSzPts val="1800"/>
              <a:buFont typeface="Arial"/>
              <a:buNone/>
            </a:pPr>
            <a:r>
              <a:t/>
            </a:r>
            <a:endParaRPr sz="1800">
              <a:solidFill>
                <a:schemeClr val="dk1"/>
              </a:solidFill>
              <a:latin typeface="Calibri"/>
              <a:ea typeface="Calibri"/>
              <a:cs typeface="Calibri"/>
              <a:sym typeface="Calibri"/>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Pre-UC samples has increased abundance of </a:t>
            </a:r>
            <a:r>
              <a:rPr i="1" lang="en-US" sz="1800">
                <a:solidFill>
                  <a:schemeClr val="dk1"/>
                </a:solidFill>
                <a:latin typeface="Calibri"/>
                <a:ea typeface="Calibri"/>
                <a:cs typeface="Calibri"/>
                <a:sym typeface="Calibri"/>
              </a:rPr>
              <a:t>Parabacteroides merdae</a:t>
            </a:r>
            <a:r>
              <a:rPr lang="en-US" sz="1800">
                <a:solidFill>
                  <a:schemeClr val="dk1"/>
                </a:solidFill>
                <a:latin typeface="Calibri"/>
                <a:ea typeface="Calibri"/>
                <a:cs typeface="Calibri"/>
                <a:sym typeface="Calibri"/>
              </a:rPr>
              <a:t>, </a:t>
            </a:r>
            <a:r>
              <a:rPr i="1" lang="en-US" sz="1800">
                <a:solidFill>
                  <a:schemeClr val="dk1"/>
                </a:solidFill>
                <a:latin typeface="Calibri"/>
                <a:ea typeface="Calibri"/>
                <a:cs typeface="Calibri"/>
                <a:sym typeface="Calibri"/>
              </a:rPr>
              <a:t>Coprococcus catus </a:t>
            </a:r>
            <a:r>
              <a:rPr lang="en-US" sz="1800">
                <a:solidFill>
                  <a:schemeClr val="dk1"/>
                </a:solidFill>
                <a:latin typeface="Calibri"/>
                <a:ea typeface="Calibri"/>
                <a:cs typeface="Calibri"/>
                <a:sym typeface="Calibri"/>
              </a:rPr>
              <a:t>and </a:t>
            </a:r>
            <a:r>
              <a:rPr i="1" lang="en-US" sz="1800">
                <a:solidFill>
                  <a:schemeClr val="dk1"/>
                </a:solidFill>
                <a:latin typeface="Calibri"/>
                <a:ea typeface="Calibri"/>
                <a:cs typeface="Calibri"/>
                <a:sym typeface="Calibri"/>
              </a:rPr>
              <a:t>Flavonifractor plautii </a:t>
            </a:r>
            <a:r>
              <a:rPr lang="en-US" sz="1800">
                <a:solidFill>
                  <a:schemeClr val="dk1"/>
                </a:solidFill>
                <a:latin typeface="Calibri"/>
                <a:ea typeface="Calibri"/>
                <a:cs typeface="Calibri"/>
                <a:sym typeface="Calibri"/>
              </a:rPr>
              <a:t>compared to HC</a:t>
            </a:r>
            <a:endParaRPr/>
          </a:p>
        </p:txBody>
      </p:sp>
      <p:pic>
        <p:nvPicPr>
          <p:cNvPr descr="Diagram&#10;&#10;Description automatically generated" id="712" name="Google Shape;712;p49"/>
          <p:cNvPicPr preferRelativeResize="0"/>
          <p:nvPr/>
        </p:nvPicPr>
        <p:blipFill rotWithShape="1">
          <a:blip r:embed="rId3">
            <a:alphaModFix/>
          </a:blip>
          <a:srcRect b="0" l="0" r="0" t="0"/>
          <a:stretch/>
        </p:blipFill>
        <p:spPr>
          <a:xfrm>
            <a:off x="5144319" y="880748"/>
            <a:ext cx="6680200" cy="53340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6" name="Shape 716"/>
        <p:cNvGrpSpPr/>
        <p:nvPr/>
      </p:nvGrpSpPr>
      <p:grpSpPr>
        <a:xfrm>
          <a:off x="0" y="0"/>
          <a:ext cx="0" cy="0"/>
          <a:chOff x="0" y="0"/>
          <a:chExt cx="0" cy="0"/>
        </a:xfrm>
      </p:grpSpPr>
      <p:sp>
        <p:nvSpPr>
          <p:cNvPr id="717" name="Google Shape;717;p50"/>
          <p:cNvSpPr txBox="1"/>
          <p:nvPr>
            <p:ph type="title"/>
          </p:nvPr>
        </p:nvSpPr>
        <p:spPr>
          <a:xfrm>
            <a:off x="0" y="0"/>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Results</a:t>
            </a:r>
            <a:endParaRPr/>
          </a:p>
        </p:txBody>
      </p:sp>
      <p:sp>
        <p:nvSpPr>
          <p:cNvPr id="718" name="Google Shape;718;p50"/>
          <p:cNvSpPr txBox="1"/>
          <p:nvPr/>
        </p:nvSpPr>
        <p:spPr>
          <a:xfrm>
            <a:off x="462640" y="1883072"/>
            <a:ext cx="5318727" cy="313932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Calibri"/>
                <a:ea typeface="Calibri"/>
                <a:cs typeface="Calibri"/>
                <a:sym typeface="Calibri"/>
              </a:rPr>
              <a:t>Microbial Function Is Altered in Pre–UC Microbiota</a:t>
            </a:r>
            <a:endParaRPr/>
          </a:p>
          <a:p>
            <a:pPr indent="0" lvl="0" marL="0" marR="0" rtl="0" algn="l">
              <a:spcBef>
                <a:spcPts val="0"/>
              </a:spcBef>
              <a:spcAft>
                <a:spcPts val="0"/>
              </a:spcAft>
              <a:buNone/>
            </a:pPr>
            <a:r>
              <a:t/>
            </a:r>
            <a:endParaRPr b="1" sz="1800">
              <a:solidFill>
                <a:schemeClr val="dk1"/>
              </a:solidFill>
              <a:latin typeface="Calibri"/>
              <a:ea typeface="Calibri"/>
              <a:cs typeface="Calibri"/>
              <a:sym typeface="Calibri"/>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The analysis of metagenomic data identified more than 22,000 bacterial gene families that differed between pre-UC and HC and between pre-UC and post-UC samples. </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Of these, 237 unique gene families were associated with protease and peptidase functions</a:t>
            </a:r>
            <a:endParaRPr b="1"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b="1"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b="1" sz="1800">
              <a:solidFill>
                <a:schemeClr val="dk1"/>
              </a:solidFill>
              <a:latin typeface="Calibri"/>
              <a:ea typeface="Calibri"/>
              <a:cs typeface="Calibri"/>
              <a:sym typeface="Calibri"/>
            </a:endParaRPr>
          </a:p>
        </p:txBody>
      </p:sp>
      <p:pic>
        <p:nvPicPr>
          <p:cNvPr id="719" name="Google Shape;719;p50"/>
          <p:cNvPicPr preferRelativeResize="0"/>
          <p:nvPr/>
        </p:nvPicPr>
        <p:blipFill rotWithShape="1">
          <a:blip r:embed="rId3">
            <a:alphaModFix/>
          </a:blip>
          <a:srcRect b="0" l="0" r="0" t="0"/>
          <a:stretch/>
        </p:blipFill>
        <p:spPr>
          <a:xfrm>
            <a:off x="6914535" y="0"/>
            <a:ext cx="4953000" cy="68580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3" name="Shape 723"/>
        <p:cNvGrpSpPr/>
        <p:nvPr/>
      </p:nvGrpSpPr>
      <p:grpSpPr>
        <a:xfrm>
          <a:off x="0" y="0"/>
          <a:ext cx="0" cy="0"/>
          <a:chOff x="0" y="0"/>
          <a:chExt cx="0" cy="0"/>
        </a:xfrm>
      </p:grpSpPr>
      <p:sp>
        <p:nvSpPr>
          <p:cNvPr id="724" name="Google Shape;724;p51"/>
          <p:cNvSpPr txBox="1"/>
          <p:nvPr>
            <p:ph type="title"/>
          </p:nvPr>
        </p:nvSpPr>
        <p:spPr>
          <a:xfrm>
            <a:off x="0" y="0"/>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Conclusions</a:t>
            </a:r>
            <a:endParaRPr/>
          </a:p>
        </p:txBody>
      </p:sp>
      <p:sp>
        <p:nvSpPr>
          <p:cNvPr id="725" name="Google Shape;725;p51"/>
          <p:cNvSpPr txBox="1"/>
          <p:nvPr/>
        </p:nvSpPr>
        <p:spPr>
          <a:xfrm>
            <a:off x="1157748" y="1487796"/>
            <a:ext cx="10105104" cy="363176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rgbClr val="C00000"/>
                </a:solidFill>
                <a:latin typeface="Calibri"/>
                <a:ea typeface="Calibri"/>
                <a:cs typeface="Calibri"/>
                <a:sym typeface="Calibri"/>
              </a:rPr>
              <a:t>Data from WGS enabled the authors to identify taxa and functions that can be used as early biomarker for the development of UC</a:t>
            </a:r>
            <a:endParaRPr/>
          </a:p>
          <a:p>
            <a:pPr indent="0" lvl="0" marL="0" marR="0" rtl="0" algn="l">
              <a:spcBef>
                <a:spcPts val="0"/>
              </a:spcBef>
              <a:spcAft>
                <a:spcPts val="0"/>
              </a:spcAft>
              <a:buNone/>
            </a:pPr>
            <a:r>
              <a:t/>
            </a:r>
            <a:endParaRPr sz="2000">
              <a:solidFill>
                <a:schemeClr val="dk1"/>
              </a:solidFill>
              <a:latin typeface="Calibri"/>
              <a:ea typeface="Calibri"/>
              <a:cs typeface="Calibri"/>
              <a:sym typeface="Calibri"/>
            </a:endParaRPr>
          </a:p>
          <a:p>
            <a:pPr indent="0" lvl="0" marL="0" marR="0" rtl="0" algn="l">
              <a:spcBef>
                <a:spcPts val="0"/>
              </a:spcBef>
              <a:spcAft>
                <a:spcPts val="0"/>
              </a:spcAft>
              <a:buNone/>
            </a:pPr>
            <a:r>
              <a:rPr b="1" lang="en-US" sz="2000">
                <a:solidFill>
                  <a:schemeClr val="dk1"/>
                </a:solidFill>
                <a:latin typeface="Calibri"/>
                <a:ea typeface="Calibri"/>
                <a:cs typeface="Calibri"/>
                <a:sym typeface="Calibri"/>
              </a:rPr>
              <a:t>Patient with UC have a different microbiota composition than healthy controls</a:t>
            </a:r>
            <a:endParaRPr/>
          </a:p>
          <a:p>
            <a:pPr indent="0" lvl="0" marL="0" marR="0" rtl="0" algn="l">
              <a:spcBef>
                <a:spcPts val="0"/>
              </a:spcBef>
              <a:spcAft>
                <a:spcPts val="0"/>
              </a:spcAft>
              <a:buNone/>
            </a:pPr>
            <a:r>
              <a:t/>
            </a:r>
            <a:endParaRPr b="1" sz="2000">
              <a:solidFill>
                <a:schemeClr val="dk1"/>
              </a:solidFill>
              <a:latin typeface="Calibri"/>
              <a:ea typeface="Calibri"/>
              <a:cs typeface="Calibri"/>
              <a:sym typeface="Calibri"/>
            </a:endParaRPr>
          </a:p>
          <a:p>
            <a:pPr indent="0" lvl="0" marL="0" marR="0" rtl="0" algn="l">
              <a:spcBef>
                <a:spcPts val="0"/>
              </a:spcBef>
              <a:spcAft>
                <a:spcPts val="0"/>
              </a:spcAft>
              <a:buNone/>
            </a:pPr>
            <a:r>
              <a:rPr b="1" lang="en-US" sz="2000">
                <a:solidFill>
                  <a:schemeClr val="dk1"/>
                </a:solidFill>
                <a:latin typeface="Calibri"/>
                <a:ea typeface="Calibri"/>
                <a:cs typeface="Calibri"/>
                <a:sym typeface="Calibri"/>
              </a:rPr>
              <a:t>By looking at the microbiota composition in these patient BEFORE the development of UC allows the authors to : </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Identify taxa that are differentially abundant in heathy patients that will or will not develop UC later in life</a:t>
            </a:r>
            <a:endParaRPr/>
          </a:p>
          <a:p>
            <a:pPr indent="-171450" lvl="0" marL="285750" marR="0" rtl="0" algn="l">
              <a:spcBef>
                <a:spcPts val="0"/>
              </a:spcBef>
              <a:spcAft>
                <a:spcPts val="0"/>
              </a:spcAft>
              <a:buClr>
                <a:schemeClr val="dk1"/>
              </a:buClr>
              <a:buSzPts val="1800"/>
              <a:buFont typeface="Arial"/>
              <a:buNone/>
            </a:pPr>
            <a:r>
              <a:t/>
            </a:r>
            <a:endParaRPr sz="1800">
              <a:solidFill>
                <a:schemeClr val="dk1"/>
              </a:solidFill>
              <a:latin typeface="Calibri"/>
              <a:ea typeface="Calibri"/>
              <a:cs typeface="Calibri"/>
              <a:sym typeface="Calibri"/>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Identify microbiota functions that are altered in healthy patients that will develop UC</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9" name="Shape 729"/>
        <p:cNvGrpSpPr/>
        <p:nvPr/>
      </p:nvGrpSpPr>
      <p:grpSpPr>
        <a:xfrm>
          <a:off x="0" y="0"/>
          <a:ext cx="0" cy="0"/>
          <a:chOff x="0" y="0"/>
          <a:chExt cx="0" cy="0"/>
        </a:xfrm>
      </p:grpSpPr>
      <p:sp>
        <p:nvSpPr>
          <p:cNvPr id="730" name="Google Shape;730;p56"/>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6000"/>
              <a:buFont typeface="Calibri"/>
              <a:buNone/>
            </a:pPr>
            <a:r>
              <a:rPr b="1" lang="en-US"/>
              <a:t>Case 3: </a:t>
            </a:r>
            <a:r>
              <a:rPr b="1" lang="en-US" sz="4800"/>
              <a:t>Sputum DNA sequencing in cystic fibrosis: non-invasive access to the lung microbiome and to pathogen details</a:t>
            </a:r>
            <a:endParaRPr/>
          </a:p>
        </p:txBody>
      </p:sp>
      <p:sp>
        <p:nvSpPr>
          <p:cNvPr id="731" name="Google Shape;731;p56"/>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888888"/>
              </a:buClr>
              <a:buSzPts val="2400"/>
              <a:buNone/>
            </a:pPr>
            <a:r>
              <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5" name="Shape 735"/>
        <p:cNvGrpSpPr/>
        <p:nvPr/>
      </p:nvGrpSpPr>
      <p:grpSpPr>
        <a:xfrm>
          <a:off x="0" y="0"/>
          <a:ext cx="0" cy="0"/>
          <a:chOff x="0" y="0"/>
          <a:chExt cx="0" cy="0"/>
        </a:xfrm>
      </p:grpSpPr>
      <p:sp>
        <p:nvSpPr>
          <p:cNvPr id="736" name="Google Shape;736;p57"/>
          <p:cNvSpPr txBox="1"/>
          <p:nvPr>
            <p:ph type="title"/>
          </p:nvPr>
        </p:nvSpPr>
        <p:spPr>
          <a:xfrm>
            <a:off x="0" y="0"/>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Context</a:t>
            </a:r>
            <a:endParaRPr/>
          </a:p>
        </p:txBody>
      </p:sp>
      <p:sp>
        <p:nvSpPr>
          <p:cNvPr id="737" name="Google Shape;737;p57"/>
          <p:cNvSpPr txBox="1"/>
          <p:nvPr/>
        </p:nvSpPr>
        <p:spPr>
          <a:xfrm>
            <a:off x="215900" y="2062729"/>
            <a:ext cx="6299200" cy="400109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dk1"/>
                </a:solidFill>
                <a:latin typeface="Calibri"/>
                <a:ea typeface="Calibri"/>
                <a:cs typeface="Calibri"/>
                <a:sym typeface="Calibri"/>
              </a:rPr>
              <a:t>Cystic fibrosis (CF):</a:t>
            </a:r>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Autosomal recessive condition affecting about one in 2500 newborns</a:t>
            </a:r>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affects mostly secretory organs, such as the pancreas, liver, and lungs</a:t>
            </a:r>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The condition is characterized by an accumulation of extracellular mucus in the airways, leading to microbial pathogen colonization in the lung</a:t>
            </a:r>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the condition leads to progressive pulmonary damage and eventually respiratory failure and death</a:t>
            </a:r>
            <a:endParaRPr/>
          </a:p>
          <a:p>
            <a:pPr indent="-171450" lvl="0" marL="285750" marR="0" rtl="0" algn="l">
              <a:spcBef>
                <a:spcPts val="0"/>
              </a:spcBef>
              <a:spcAft>
                <a:spcPts val="0"/>
              </a:spcAft>
              <a:buClr>
                <a:schemeClr val="dk1"/>
              </a:buClr>
              <a:buSzPts val="1800"/>
              <a:buFont typeface="Arial"/>
              <a:buNone/>
            </a:pPr>
            <a:r>
              <a:t/>
            </a:r>
            <a:endParaRPr b="1" sz="1800">
              <a:solidFill>
                <a:srgbClr val="C00000"/>
              </a:solidFill>
              <a:latin typeface="Calibri"/>
              <a:ea typeface="Calibri"/>
              <a:cs typeface="Calibri"/>
              <a:sym typeface="Calibri"/>
            </a:endParaRPr>
          </a:p>
          <a:p>
            <a:pPr indent="0" lvl="0" marL="0" marR="0" rtl="0" algn="l">
              <a:spcBef>
                <a:spcPts val="0"/>
              </a:spcBef>
              <a:spcAft>
                <a:spcPts val="0"/>
              </a:spcAft>
              <a:buNone/>
            </a:pPr>
            <a:r>
              <a:rPr b="1" lang="en-US" sz="1800">
                <a:solidFill>
                  <a:srgbClr val="C00000"/>
                </a:solidFill>
                <a:latin typeface="Calibri"/>
                <a:ea typeface="Calibri"/>
                <a:cs typeface="Calibri"/>
                <a:sym typeface="Calibri"/>
              </a:rPr>
              <a:t>🡪 Rapid identification and characterization of bacterial pathogen is critical to put in place an adapted antimicrobial treatment</a:t>
            </a:r>
            <a:endParaRPr b="1" sz="1800">
              <a:solidFill>
                <a:srgbClr val="C00000"/>
              </a:solidFill>
              <a:latin typeface="Calibri"/>
              <a:ea typeface="Calibri"/>
              <a:cs typeface="Calibri"/>
              <a:sym typeface="Calibri"/>
            </a:endParaRPr>
          </a:p>
        </p:txBody>
      </p:sp>
      <p:pic>
        <p:nvPicPr>
          <p:cNvPr descr="Piecing Together Cystic Fibrosis" id="738" name="Google Shape;738;p57"/>
          <p:cNvPicPr preferRelativeResize="0"/>
          <p:nvPr/>
        </p:nvPicPr>
        <p:blipFill rotWithShape="1">
          <a:blip r:embed="rId3">
            <a:alphaModFix/>
          </a:blip>
          <a:srcRect b="0" l="0" r="0" t="0"/>
          <a:stretch/>
        </p:blipFill>
        <p:spPr>
          <a:xfrm>
            <a:off x="6565900" y="914400"/>
            <a:ext cx="5410200" cy="5410200"/>
          </a:xfrm>
          <a:prstGeom prst="rect">
            <a:avLst/>
          </a:prstGeom>
          <a:noFill/>
          <a:ln>
            <a:noFill/>
          </a:ln>
        </p:spPr>
      </p:pic>
      <p:sp>
        <p:nvSpPr>
          <p:cNvPr id="739" name="Google Shape;739;p57"/>
          <p:cNvSpPr txBox="1"/>
          <p:nvPr/>
        </p:nvSpPr>
        <p:spPr>
          <a:xfrm>
            <a:off x="6896100" y="6324600"/>
            <a:ext cx="350769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https://www.hopkinsmedicine.org/</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3" name="Shape 743"/>
        <p:cNvGrpSpPr/>
        <p:nvPr/>
      </p:nvGrpSpPr>
      <p:grpSpPr>
        <a:xfrm>
          <a:off x="0" y="0"/>
          <a:ext cx="0" cy="0"/>
          <a:chOff x="0" y="0"/>
          <a:chExt cx="0" cy="0"/>
        </a:xfrm>
      </p:grpSpPr>
      <p:sp>
        <p:nvSpPr>
          <p:cNvPr id="744" name="Google Shape;744;p58"/>
          <p:cNvSpPr txBox="1"/>
          <p:nvPr>
            <p:ph type="title"/>
          </p:nvPr>
        </p:nvSpPr>
        <p:spPr>
          <a:xfrm>
            <a:off x="0" y="0"/>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Experimental setup</a:t>
            </a:r>
            <a:endParaRPr/>
          </a:p>
        </p:txBody>
      </p:sp>
      <p:pic>
        <p:nvPicPr>
          <p:cNvPr descr="Lung logo icon Royalty Free Vector Image - VectorStock" id="745" name="Google Shape;745;p58"/>
          <p:cNvPicPr preferRelativeResize="0"/>
          <p:nvPr/>
        </p:nvPicPr>
        <p:blipFill rotWithShape="1">
          <a:blip r:embed="rId3">
            <a:alphaModFix/>
          </a:blip>
          <a:srcRect b="15181" l="0" r="0" t="0"/>
          <a:stretch/>
        </p:blipFill>
        <p:spPr>
          <a:xfrm>
            <a:off x="342900" y="2857500"/>
            <a:ext cx="2590800" cy="2660650"/>
          </a:xfrm>
          <a:prstGeom prst="rect">
            <a:avLst/>
          </a:prstGeom>
          <a:noFill/>
          <a:ln>
            <a:noFill/>
          </a:ln>
        </p:spPr>
      </p:pic>
      <p:sp>
        <p:nvSpPr>
          <p:cNvPr id="746" name="Google Shape;746;p58"/>
          <p:cNvSpPr txBox="1"/>
          <p:nvPr/>
        </p:nvSpPr>
        <p:spPr>
          <a:xfrm>
            <a:off x="3530600" y="1780767"/>
            <a:ext cx="4953000"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dk1"/>
                </a:solidFill>
                <a:latin typeface="Calibri"/>
                <a:ea typeface="Calibri"/>
                <a:cs typeface="Calibri"/>
                <a:sym typeface="Calibri"/>
              </a:rPr>
              <a:t>Sputum samples collected from:</a:t>
            </a:r>
            <a:endParaRPr/>
          </a:p>
          <a:p>
            <a:pPr indent="0" lvl="0" marL="0" marR="0" rtl="0" algn="l">
              <a:spcBef>
                <a:spcPts val="0"/>
              </a:spcBef>
              <a:spcAft>
                <a:spcPts val="0"/>
              </a:spcAft>
              <a:buNone/>
            </a:pPr>
            <a:r>
              <a:t/>
            </a:r>
            <a:endParaRPr b="1" sz="2400">
              <a:solidFill>
                <a:schemeClr val="dk1"/>
              </a:solidFill>
              <a:latin typeface="Calibri"/>
              <a:ea typeface="Calibri"/>
              <a:cs typeface="Calibri"/>
              <a:sym typeface="Calibri"/>
            </a:endParaRPr>
          </a:p>
        </p:txBody>
      </p:sp>
      <p:pic>
        <p:nvPicPr>
          <p:cNvPr descr="Group people logo icon design Royalty Free Vector Image" id="747" name="Google Shape;747;p58"/>
          <p:cNvPicPr preferRelativeResize="0"/>
          <p:nvPr/>
        </p:nvPicPr>
        <p:blipFill rotWithShape="1">
          <a:blip r:embed="rId4">
            <a:alphaModFix/>
          </a:blip>
          <a:srcRect b="24444" l="22683" r="23658" t="13859"/>
          <a:stretch/>
        </p:blipFill>
        <p:spPr>
          <a:xfrm>
            <a:off x="4191000" y="2596807"/>
            <a:ext cx="857314" cy="865529"/>
          </a:xfrm>
          <a:prstGeom prst="rect">
            <a:avLst/>
          </a:prstGeom>
          <a:noFill/>
          <a:ln>
            <a:noFill/>
          </a:ln>
        </p:spPr>
      </p:pic>
      <p:sp>
        <p:nvSpPr>
          <p:cNvPr id="748" name="Google Shape;748;p58"/>
          <p:cNvSpPr txBox="1"/>
          <p:nvPr/>
        </p:nvSpPr>
        <p:spPr>
          <a:xfrm>
            <a:off x="5257800" y="2857500"/>
            <a:ext cx="18542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6 CF patients</a:t>
            </a:r>
            <a:endParaRPr/>
          </a:p>
        </p:txBody>
      </p:sp>
      <p:pic>
        <p:nvPicPr>
          <p:cNvPr descr="Group people logo icon design Royalty Free Vector Image" id="749" name="Google Shape;749;p58"/>
          <p:cNvPicPr preferRelativeResize="0"/>
          <p:nvPr/>
        </p:nvPicPr>
        <p:blipFill rotWithShape="1">
          <a:blip r:embed="rId4">
            <a:alphaModFix/>
          </a:blip>
          <a:srcRect b="24444" l="22683" r="23658" t="13859"/>
          <a:stretch/>
        </p:blipFill>
        <p:spPr>
          <a:xfrm>
            <a:off x="4191000" y="3631169"/>
            <a:ext cx="857314" cy="865529"/>
          </a:xfrm>
          <a:prstGeom prst="rect">
            <a:avLst/>
          </a:prstGeom>
          <a:noFill/>
          <a:ln>
            <a:noFill/>
          </a:ln>
        </p:spPr>
      </p:pic>
      <p:sp>
        <p:nvSpPr>
          <p:cNvPr id="750" name="Google Shape;750;p58"/>
          <p:cNvSpPr txBox="1"/>
          <p:nvPr/>
        </p:nvSpPr>
        <p:spPr>
          <a:xfrm>
            <a:off x="5257800" y="3740767"/>
            <a:ext cx="3390900"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4 chronic obstructive pulmonary disease patients</a:t>
            </a:r>
            <a:endParaRPr/>
          </a:p>
        </p:txBody>
      </p:sp>
      <p:pic>
        <p:nvPicPr>
          <p:cNvPr descr="Group people logo icon design Royalty Free Vector Image" id="751" name="Google Shape;751;p58"/>
          <p:cNvPicPr preferRelativeResize="0"/>
          <p:nvPr/>
        </p:nvPicPr>
        <p:blipFill rotWithShape="1">
          <a:blip r:embed="rId4">
            <a:alphaModFix/>
          </a:blip>
          <a:srcRect b="24444" l="22683" r="23658" t="13859"/>
          <a:stretch/>
        </p:blipFill>
        <p:spPr>
          <a:xfrm>
            <a:off x="4191000" y="4728963"/>
            <a:ext cx="857314" cy="865529"/>
          </a:xfrm>
          <a:prstGeom prst="rect">
            <a:avLst/>
          </a:prstGeom>
          <a:noFill/>
          <a:ln>
            <a:noFill/>
          </a:ln>
        </p:spPr>
      </p:pic>
      <p:sp>
        <p:nvSpPr>
          <p:cNvPr id="752" name="Google Shape;752;p58"/>
          <p:cNvSpPr txBox="1"/>
          <p:nvPr/>
        </p:nvSpPr>
        <p:spPr>
          <a:xfrm>
            <a:off x="5257800" y="4869770"/>
            <a:ext cx="2857500"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7 healthy controls</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3 smokers, 4 non-smokers</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6" name="Shape 756"/>
        <p:cNvGrpSpPr/>
        <p:nvPr/>
      </p:nvGrpSpPr>
      <p:grpSpPr>
        <a:xfrm>
          <a:off x="0" y="0"/>
          <a:ext cx="0" cy="0"/>
          <a:chOff x="0" y="0"/>
          <a:chExt cx="0" cy="0"/>
        </a:xfrm>
      </p:grpSpPr>
      <p:sp>
        <p:nvSpPr>
          <p:cNvPr id="757" name="Google Shape;757;p59"/>
          <p:cNvSpPr txBox="1"/>
          <p:nvPr>
            <p:ph type="title"/>
          </p:nvPr>
        </p:nvSpPr>
        <p:spPr>
          <a:xfrm>
            <a:off x="0" y="0"/>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Experimental setup</a:t>
            </a:r>
            <a:endParaRPr/>
          </a:p>
        </p:txBody>
      </p:sp>
      <p:pic>
        <p:nvPicPr>
          <p:cNvPr descr="Respiratoires Anatomie Du Système Humain. Format Illustration Vectorielle.  Clip Art Libres De Droits , Vecteurs Et Illustration. Image 46072140." id="758" name="Google Shape;758;p59"/>
          <p:cNvPicPr preferRelativeResize="0"/>
          <p:nvPr/>
        </p:nvPicPr>
        <p:blipFill rotWithShape="1">
          <a:blip r:embed="rId3">
            <a:alphaModFix/>
          </a:blip>
          <a:srcRect b="0" l="0" r="0" t="0"/>
          <a:stretch/>
        </p:blipFill>
        <p:spPr>
          <a:xfrm flipH="1">
            <a:off x="-14564" y="1646269"/>
            <a:ext cx="3899140" cy="3883966"/>
          </a:xfrm>
          <a:prstGeom prst="rect">
            <a:avLst/>
          </a:prstGeom>
          <a:noFill/>
          <a:ln>
            <a:noFill/>
          </a:ln>
        </p:spPr>
      </p:pic>
      <p:pic>
        <p:nvPicPr>
          <p:cNvPr descr="eppendorf Icon - Download eppendorf Icon 1699532 | Noun Project" id="759" name="Google Shape;759;p59"/>
          <p:cNvPicPr preferRelativeResize="0"/>
          <p:nvPr/>
        </p:nvPicPr>
        <p:blipFill rotWithShape="1">
          <a:blip r:embed="rId4">
            <a:alphaModFix/>
          </a:blip>
          <a:srcRect b="17193" l="24259" r="22903" t="17774"/>
          <a:stretch/>
        </p:blipFill>
        <p:spPr>
          <a:xfrm>
            <a:off x="3272414" y="3308201"/>
            <a:ext cx="899653" cy="1107265"/>
          </a:xfrm>
          <a:prstGeom prst="rect">
            <a:avLst/>
          </a:prstGeom>
          <a:noFill/>
          <a:ln>
            <a:noFill/>
          </a:ln>
        </p:spPr>
      </p:pic>
      <p:sp>
        <p:nvSpPr>
          <p:cNvPr id="760" name="Google Shape;760;p59"/>
          <p:cNvSpPr/>
          <p:nvPr/>
        </p:nvSpPr>
        <p:spPr>
          <a:xfrm rot="5400000">
            <a:off x="3135238" y="2413803"/>
            <a:ext cx="714372" cy="1234129"/>
          </a:xfrm>
          <a:prstGeom prst="bentArrow">
            <a:avLst>
              <a:gd fmla="val 22217" name="adj1"/>
              <a:gd fmla="val 26391" name="adj2"/>
              <a:gd fmla="val 25000" name="adj3"/>
              <a:gd fmla="val 52098" name="adj4"/>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761" name="Google Shape;761;p59"/>
          <p:cNvSpPr txBox="1"/>
          <p:nvPr/>
        </p:nvSpPr>
        <p:spPr>
          <a:xfrm>
            <a:off x="3347731" y="2112534"/>
            <a:ext cx="1198846"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Calibri"/>
                <a:ea typeface="Calibri"/>
                <a:cs typeface="Calibri"/>
                <a:sym typeface="Calibri"/>
              </a:rPr>
              <a:t>Sputum</a:t>
            </a:r>
            <a:endParaRPr/>
          </a:p>
        </p:txBody>
      </p:sp>
      <p:cxnSp>
        <p:nvCxnSpPr>
          <p:cNvPr id="762" name="Google Shape;762;p59"/>
          <p:cNvCxnSpPr/>
          <p:nvPr/>
        </p:nvCxnSpPr>
        <p:spPr>
          <a:xfrm>
            <a:off x="4313583" y="3861833"/>
            <a:ext cx="655982" cy="0"/>
          </a:xfrm>
          <a:prstGeom prst="straightConnector1">
            <a:avLst/>
          </a:prstGeom>
          <a:noFill/>
          <a:ln cap="flat" cmpd="sng" w="76200">
            <a:solidFill>
              <a:schemeClr val="dk1"/>
            </a:solidFill>
            <a:prstDash val="solid"/>
            <a:miter lim="800000"/>
            <a:headEnd len="sm" w="sm" type="none"/>
            <a:tailEnd len="med" w="med" type="triangle"/>
          </a:ln>
        </p:spPr>
      </p:cxnSp>
      <p:sp>
        <p:nvSpPr>
          <p:cNvPr id="763" name="Google Shape;763;p59"/>
          <p:cNvSpPr txBox="1"/>
          <p:nvPr/>
        </p:nvSpPr>
        <p:spPr>
          <a:xfrm>
            <a:off x="5064846" y="2892702"/>
            <a:ext cx="1528552"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Calibri"/>
                <a:ea typeface="Calibri"/>
                <a:cs typeface="Calibri"/>
                <a:sym typeface="Calibri"/>
              </a:rPr>
              <a:t>DNA extraction</a:t>
            </a:r>
            <a:endParaRPr/>
          </a:p>
        </p:txBody>
      </p:sp>
      <p:cxnSp>
        <p:nvCxnSpPr>
          <p:cNvPr id="764" name="Google Shape;764;p59"/>
          <p:cNvCxnSpPr/>
          <p:nvPr/>
        </p:nvCxnSpPr>
        <p:spPr>
          <a:xfrm>
            <a:off x="6515572" y="3861833"/>
            <a:ext cx="655982" cy="0"/>
          </a:xfrm>
          <a:prstGeom prst="straightConnector1">
            <a:avLst/>
          </a:prstGeom>
          <a:noFill/>
          <a:ln cap="flat" cmpd="sng" w="76200">
            <a:solidFill>
              <a:schemeClr val="dk1"/>
            </a:solidFill>
            <a:prstDash val="solid"/>
            <a:miter lim="800000"/>
            <a:headEnd len="sm" w="sm" type="none"/>
            <a:tailEnd len="med" w="med" type="triangle"/>
          </a:ln>
        </p:spPr>
      </p:cxnSp>
      <p:sp>
        <p:nvSpPr>
          <p:cNvPr id="765" name="Google Shape;765;p59"/>
          <p:cNvSpPr txBox="1"/>
          <p:nvPr/>
        </p:nvSpPr>
        <p:spPr>
          <a:xfrm>
            <a:off x="7306708" y="3429000"/>
            <a:ext cx="1910442"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Calibri"/>
                <a:ea typeface="Calibri"/>
                <a:cs typeface="Calibri"/>
                <a:sym typeface="Calibri"/>
              </a:rPr>
              <a:t>WGS</a:t>
            </a:r>
            <a:endParaRPr/>
          </a:p>
          <a:p>
            <a:pPr indent="0" lvl="0" marL="0" marR="0" rtl="0" algn="l">
              <a:spcBef>
                <a:spcPts val="0"/>
              </a:spcBef>
              <a:spcAft>
                <a:spcPts val="0"/>
              </a:spcAft>
              <a:buNone/>
            </a:pPr>
            <a:r>
              <a:rPr lang="en-US" sz="2400">
                <a:solidFill>
                  <a:schemeClr val="dk1"/>
                </a:solidFill>
                <a:latin typeface="Calibri"/>
                <a:ea typeface="Calibri"/>
                <a:cs typeface="Calibri"/>
                <a:sym typeface="Calibri"/>
              </a:rPr>
              <a:t>sequencing</a:t>
            </a:r>
            <a:endParaRPr/>
          </a:p>
        </p:txBody>
      </p:sp>
      <p:pic>
        <p:nvPicPr>
          <p:cNvPr descr="Dna PNG, Dna Transparent Background - FreeIconsPNG" id="766" name="Google Shape;766;p59"/>
          <p:cNvPicPr preferRelativeResize="0"/>
          <p:nvPr/>
        </p:nvPicPr>
        <p:blipFill rotWithShape="1">
          <a:blip r:embed="rId5">
            <a:alphaModFix/>
          </a:blip>
          <a:srcRect b="0" l="0" r="0" t="0"/>
          <a:stretch/>
        </p:blipFill>
        <p:spPr>
          <a:xfrm>
            <a:off x="5349181" y="3723699"/>
            <a:ext cx="806439" cy="803919"/>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0" name="Shape 770"/>
        <p:cNvGrpSpPr/>
        <p:nvPr/>
      </p:nvGrpSpPr>
      <p:grpSpPr>
        <a:xfrm>
          <a:off x="0" y="0"/>
          <a:ext cx="0" cy="0"/>
          <a:chOff x="0" y="0"/>
          <a:chExt cx="0" cy="0"/>
        </a:xfrm>
      </p:grpSpPr>
      <p:sp>
        <p:nvSpPr>
          <p:cNvPr id="771" name="Google Shape;771;p60"/>
          <p:cNvSpPr/>
          <p:nvPr/>
        </p:nvSpPr>
        <p:spPr>
          <a:xfrm>
            <a:off x="707335" y="2315817"/>
            <a:ext cx="2782956" cy="2226365"/>
          </a:xfrm>
          <a:prstGeom prst="roundRect">
            <a:avLst>
              <a:gd fmla="val 16667" name="adj"/>
            </a:avLst>
          </a:prstGeom>
          <a:solidFill>
            <a:schemeClr val="lt1"/>
          </a:solidFill>
          <a:ln cap="flat" cmpd="sng" w="762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772" name="Google Shape;772;p60"/>
          <p:cNvSpPr txBox="1"/>
          <p:nvPr>
            <p:ph type="title"/>
          </p:nvPr>
        </p:nvSpPr>
        <p:spPr>
          <a:xfrm>
            <a:off x="0" y="0"/>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Experimental setup</a:t>
            </a:r>
            <a:endParaRPr/>
          </a:p>
        </p:txBody>
      </p:sp>
      <p:sp>
        <p:nvSpPr>
          <p:cNvPr id="773" name="Google Shape;773;p60"/>
          <p:cNvSpPr txBox="1"/>
          <p:nvPr/>
        </p:nvSpPr>
        <p:spPr>
          <a:xfrm>
            <a:off x="733011" y="2597772"/>
            <a:ext cx="229428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ATTGTCTACAATTATCG</a:t>
            </a:r>
            <a:endParaRPr/>
          </a:p>
        </p:txBody>
      </p:sp>
      <p:sp>
        <p:nvSpPr>
          <p:cNvPr id="774" name="Google Shape;774;p60"/>
          <p:cNvSpPr txBox="1"/>
          <p:nvPr/>
        </p:nvSpPr>
        <p:spPr>
          <a:xfrm>
            <a:off x="1196009" y="2989110"/>
            <a:ext cx="229428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ATTATCGGTGTAGGA</a:t>
            </a:r>
            <a:endParaRPr/>
          </a:p>
        </p:txBody>
      </p:sp>
      <p:sp>
        <p:nvSpPr>
          <p:cNvPr id="775" name="Google Shape;775;p60"/>
          <p:cNvSpPr txBox="1"/>
          <p:nvPr/>
        </p:nvSpPr>
        <p:spPr>
          <a:xfrm>
            <a:off x="733011" y="3429000"/>
            <a:ext cx="229428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GTGTATTGAAATTATCG</a:t>
            </a:r>
            <a:endParaRPr/>
          </a:p>
        </p:txBody>
      </p:sp>
      <p:sp>
        <p:nvSpPr>
          <p:cNvPr id="776" name="Google Shape;776;p60"/>
          <p:cNvSpPr txBox="1"/>
          <p:nvPr/>
        </p:nvSpPr>
        <p:spPr>
          <a:xfrm>
            <a:off x="1118153" y="3806832"/>
            <a:ext cx="229428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AATTATCGGTATTGATT</a:t>
            </a:r>
            <a:endParaRPr/>
          </a:p>
        </p:txBody>
      </p:sp>
      <p:sp>
        <p:nvSpPr>
          <p:cNvPr id="777" name="Google Shape;777;p60"/>
          <p:cNvSpPr txBox="1"/>
          <p:nvPr/>
        </p:nvSpPr>
        <p:spPr>
          <a:xfrm>
            <a:off x="964717" y="1747918"/>
            <a:ext cx="2268192"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Calibri"/>
                <a:ea typeface="Calibri"/>
                <a:cs typeface="Calibri"/>
                <a:sym typeface="Calibri"/>
              </a:rPr>
              <a:t>Sequencing read</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1" name="Shape 781"/>
        <p:cNvGrpSpPr/>
        <p:nvPr/>
      </p:nvGrpSpPr>
      <p:grpSpPr>
        <a:xfrm>
          <a:off x="0" y="0"/>
          <a:ext cx="0" cy="0"/>
          <a:chOff x="0" y="0"/>
          <a:chExt cx="0" cy="0"/>
        </a:xfrm>
      </p:grpSpPr>
      <p:sp>
        <p:nvSpPr>
          <p:cNvPr id="782" name="Google Shape;782;p61"/>
          <p:cNvSpPr/>
          <p:nvPr/>
        </p:nvSpPr>
        <p:spPr>
          <a:xfrm>
            <a:off x="866362" y="2315817"/>
            <a:ext cx="2782956" cy="2226365"/>
          </a:xfrm>
          <a:prstGeom prst="roundRect">
            <a:avLst>
              <a:gd fmla="val 16667" name="adj"/>
            </a:avLst>
          </a:prstGeom>
          <a:solidFill>
            <a:schemeClr val="lt1"/>
          </a:solidFill>
          <a:ln cap="flat" cmpd="sng" w="762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783" name="Google Shape;783;p61"/>
          <p:cNvSpPr txBox="1"/>
          <p:nvPr>
            <p:ph type="title"/>
          </p:nvPr>
        </p:nvSpPr>
        <p:spPr>
          <a:xfrm>
            <a:off x="0" y="0"/>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Experimental setup</a:t>
            </a:r>
            <a:endParaRPr/>
          </a:p>
        </p:txBody>
      </p:sp>
      <p:sp>
        <p:nvSpPr>
          <p:cNvPr id="784" name="Google Shape;784;p61"/>
          <p:cNvSpPr txBox="1"/>
          <p:nvPr/>
        </p:nvSpPr>
        <p:spPr>
          <a:xfrm>
            <a:off x="892038" y="2597772"/>
            <a:ext cx="229428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ATTGTCTACA</a:t>
            </a:r>
            <a:r>
              <a:rPr b="1" lang="en-US" sz="1800">
                <a:solidFill>
                  <a:schemeClr val="accent2"/>
                </a:solidFill>
                <a:latin typeface="Calibri"/>
                <a:ea typeface="Calibri"/>
                <a:cs typeface="Calibri"/>
                <a:sym typeface="Calibri"/>
              </a:rPr>
              <a:t>ATTATCG</a:t>
            </a:r>
            <a:endParaRPr/>
          </a:p>
        </p:txBody>
      </p:sp>
      <p:sp>
        <p:nvSpPr>
          <p:cNvPr id="785" name="Google Shape;785;p61"/>
          <p:cNvSpPr txBox="1"/>
          <p:nvPr/>
        </p:nvSpPr>
        <p:spPr>
          <a:xfrm>
            <a:off x="1355036" y="2989110"/>
            <a:ext cx="229428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accent2"/>
                </a:solidFill>
                <a:latin typeface="Calibri"/>
                <a:ea typeface="Calibri"/>
                <a:cs typeface="Calibri"/>
                <a:sym typeface="Calibri"/>
              </a:rPr>
              <a:t>ATTATCG</a:t>
            </a:r>
            <a:r>
              <a:rPr lang="en-US" sz="1800">
                <a:solidFill>
                  <a:schemeClr val="dk1"/>
                </a:solidFill>
                <a:latin typeface="Calibri"/>
                <a:ea typeface="Calibri"/>
                <a:cs typeface="Calibri"/>
                <a:sym typeface="Calibri"/>
              </a:rPr>
              <a:t>GTGTAGGA</a:t>
            </a:r>
            <a:endParaRPr/>
          </a:p>
        </p:txBody>
      </p:sp>
      <p:sp>
        <p:nvSpPr>
          <p:cNvPr id="786" name="Google Shape;786;p61"/>
          <p:cNvSpPr txBox="1"/>
          <p:nvPr/>
        </p:nvSpPr>
        <p:spPr>
          <a:xfrm>
            <a:off x="892038" y="3429000"/>
            <a:ext cx="229428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GTGTATTGA</a:t>
            </a:r>
            <a:r>
              <a:rPr b="1" lang="en-US" sz="1800">
                <a:solidFill>
                  <a:srgbClr val="7030A0"/>
                </a:solidFill>
                <a:latin typeface="Calibri"/>
                <a:ea typeface="Calibri"/>
                <a:cs typeface="Calibri"/>
                <a:sym typeface="Calibri"/>
              </a:rPr>
              <a:t>AATTATCG</a:t>
            </a:r>
            <a:endParaRPr/>
          </a:p>
        </p:txBody>
      </p:sp>
      <p:sp>
        <p:nvSpPr>
          <p:cNvPr id="787" name="Google Shape;787;p61"/>
          <p:cNvSpPr txBox="1"/>
          <p:nvPr/>
        </p:nvSpPr>
        <p:spPr>
          <a:xfrm>
            <a:off x="1277180" y="3806832"/>
            <a:ext cx="229428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rgbClr val="7030A0"/>
                </a:solidFill>
                <a:latin typeface="Calibri"/>
                <a:ea typeface="Calibri"/>
                <a:cs typeface="Calibri"/>
                <a:sym typeface="Calibri"/>
              </a:rPr>
              <a:t>AATTATCG</a:t>
            </a:r>
            <a:r>
              <a:rPr lang="en-US" sz="1800">
                <a:solidFill>
                  <a:schemeClr val="dk1"/>
                </a:solidFill>
                <a:latin typeface="Calibri"/>
                <a:ea typeface="Calibri"/>
                <a:cs typeface="Calibri"/>
                <a:sym typeface="Calibri"/>
              </a:rPr>
              <a:t>GTATTGATT</a:t>
            </a:r>
            <a:endParaRPr/>
          </a:p>
        </p:txBody>
      </p:sp>
      <p:sp>
        <p:nvSpPr>
          <p:cNvPr id="788" name="Google Shape;788;p61"/>
          <p:cNvSpPr txBox="1"/>
          <p:nvPr/>
        </p:nvSpPr>
        <p:spPr>
          <a:xfrm>
            <a:off x="1123744" y="1747918"/>
            <a:ext cx="2268192"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Calibri"/>
                <a:ea typeface="Calibri"/>
                <a:cs typeface="Calibri"/>
                <a:sym typeface="Calibri"/>
              </a:rPr>
              <a:t>Sequencing read</a:t>
            </a:r>
            <a:endParaRPr/>
          </a:p>
        </p:txBody>
      </p:sp>
      <p:sp>
        <p:nvSpPr>
          <p:cNvPr id="789" name="Google Shape;789;p61"/>
          <p:cNvSpPr/>
          <p:nvPr/>
        </p:nvSpPr>
        <p:spPr>
          <a:xfrm>
            <a:off x="4676361" y="2315817"/>
            <a:ext cx="3453847" cy="2226365"/>
          </a:xfrm>
          <a:prstGeom prst="roundRect">
            <a:avLst>
              <a:gd fmla="val 16667" name="adj"/>
            </a:avLst>
          </a:prstGeom>
          <a:solidFill>
            <a:schemeClr val="lt1"/>
          </a:solidFill>
          <a:ln cap="flat" cmpd="sng" w="762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790" name="Google Shape;790;p61"/>
          <p:cNvSpPr txBox="1"/>
          <p:nvPr/>
        </p:nvSpPr>
        <p:spPr>
          <a:xfrm>
            <a:off x="5148365" y="1721338"/>
            <a:ext cx="2580240"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Calibri"/>
                <a:ea typeface="Calibri"/>
                <a:cs typeface="Calibri"/>
                <a:sym typeface="Calibri"/>
              </a:rPr>
              <a:t>Assembly in contig</a:t>
            </a:r>
            <a:endParaRPr/>
          </a:p>
        </p:txBody>
      </p:sp>
      <p:sp>
        <p:nvSpPr>
          <p:cNvPr id="791" name="Google Shape;791;p61"/>
          <p:cNvSpPr txBox="1"/>
          <p:nvPr/>
        </p:nvSpPr>
        <p:spPr>
          <a:xfrm>
            <a:off x="4746764" y="2960861"/>
            <a:ext cx="338344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ATTGTCTACA</a:t>
            </a:r>
            <a:r>
              <a:rPr b="1" lang="en-US" sz="1800">
                <a:solidFill>
                  <a:schemeClr val="accent2"/>
                </a:solidFill>
                <a:latin typeface="Calibri"/>
                <a:ea typeface="Calibri"/>
                <a:cs typeface="Calibri"/>
                <a:sym typeface="Calibri"/>
              </a:rPr>
              <a:t>ATTATCG</a:t>
            </a:r>
            <a:r>
              <a:rPr lang="en-US" sz="1800">
                <a:solidFill>
                  <a:schemeClr val="dk1"/>
                </a:solidFill>
                <a:latin typeface="Calibri"/>
                <a:ea typeface="Calibri"/>
                <a:cs typeface="Calibri"/>
                <a:sym typeface="Calibri"/>
              </a:rPr>
              <a:t>GTGTAGGA</a:t>
            </a:r>
            <a:endParaRPr/>
          </a:p>
        </p:txBody>
      </p:sp>
      <p:sp>
        <p:nvSpPr>
          <p:cNvPr id="792" name="Google Shape;792;p61"/>
          <p:cNvSpPr txBox="1"/>
          <p:nvPr/>
        </p:nvSpPr>
        <p:spPr>
          <a:xfrm>
            <a:off x="4746763" y="3481580"/>
            <a:ext cx="338344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GTGTATTGA</a:t>
            </a:r>
            <a:r>
              <a:rPr b="1" lang="en-US" sz="1800">
                <a:solidFill>
                  <a:srgbClr val="7030A0"/>
                </a:solidFill>
                <a:latin typeface="Calibri"/>
                <a:ea typeface="Calibri"/>
                <a:cs typeface="Calibri"/>
                <a:sym typeface="Calibri"/>
              </a:rPr>
              <a:t>AATTATCG</a:t>
            </a:r>
            <a:r>
              <a:rPr lang="en-US" sz="1800">
                <a:solidFill>
                  <a:schemeClr val="dk1"/>
                </a:solidFill>
                <a:latin typeface="Calibri"/>
                <a:ea typeface="Calibri"/>
                <a:cs typeface="Calibri"/>
                <a:sym typeface="Calibri"/>
              </a:rPr>
              <a:t>GTATTGATT</a:t>
            </a:r>
            <a:endParaRPr/>
          </a:p>
        </p:txBody>
      </p:sp>
      <p:cxnSp>
        <p:nvCxnSpPr>
          <p:cNvPr id="793" name="Google Shape;793;p61"/>
          <p:cNvCxnSpPr>
            <a:stCxn id="782" idx="3"/>
            <a:endCxn id="789" idx="1"/>
          </p:cNvCxnSpPr>
          <p:nvPr/>
        </p:nvCxnSpPr>
        <p:spPr>
          <a:xfrm>
            <a:off x="3649318" y="3429000"/>
            <a:ext cx="1026900" cy="0"/>
          </a:xfrm>
          <a:prstGeom prst="straightConnector1">
            <a:avLst/>
          </a:prstGeom>
          <a:noFill/>
          <a:ln cap="flat" cmpd="sng" w="76200">
            <a:solidFill>
              <a:schemeClr val="dk1"/>
            </a:solidFill>
            <a:prstDash val="solid"/>
            <a:miter lim="800000"/>
            <a:headEnd len="sm" w="sm" type="none"/>
            <a:tailEnd len="med" w="med" type="triangle"/>
          </a:ln>
        </p:spPr>
      </p:cxnSp>
      <p:cxnSp>
        <p:nvCxnSpPr>
          <p:cNvPr id="794" name="Google Shape;794;p61"/>
          <p:cNvCxnSpPr>
            <a:stCxn id="789" idx="3"/>
          </p:cNvCxnSpPr>
          <p:nvPr/>
        </p:nvCxnSpPr>
        <p:spPr>
          <a:xfrm flipH="1" rot="10800000">
            <a:off x="8130208" y="2315700"/>
            <a:ext cx="1510800" cy="1113300"/>
          </a:xfrm>
          <a:prstGeom prst="straightConnector1">
            <a:avLst/>
          </a:prstGeom>
          <a:noFill/>
          <a:ln cap="flat" cmpd="sng" w="76200">
            <a:solidFill>
              <a:schemeClr val="dk1"/>
            </a:solidFill>
            <a:prstDash val="solid"/>
            <a:miter lim="800000"/>
            <a:headEnd len="sm" w="sm" type="none"/>
            <a:tailEnd len="med" w="med" type="triangle"/>
          </a:ln>
        </p:spPr>
      </p:cxnSp>
      <p:cxnSp>
        <p:nvCxnSpPr>
          <p:cNvPr id="795" name="Google Shape;795;p61"/>
          <p:cNvCxnSpPr>
            <a:stCxn id="789" idx="3"/>
          </p:cNvCxnSpPr>
          <p:nvPr/>
        </p:nvCxnSpPr>
        <p:spPr>
          <a:xfrm>
            <a:off x="8130208" y="3429000"/>
            <a:ext cx="1510800" cy="1113300"/>
          </a:xfrm>
          <a:prstGeom prst="straightConnector1">
            <a:avLst/>
          </a:prstGeom>
          <a:noFill/>
          <a:ln cap="flat" cmpd="sng" w="76200">
            <a:solidFill>
              <a:schemeClr val="dk1"/>
            </a:solidFill>
            <a:prstDash val="solid"/>
            <a:miter lim="800000"/>
            <a:headEnd len="sm" w="sm" type="none"/>
            <a:tailEnd len="med" w="med" type="triangle"/>
          </a:ln>
        </p:spPr>
      </p:cxnSp>
      <p:sp>
        <p:nvSpPr>
          <p:cNvPr id="796" name="Google Shape;796;p61"/>
          <p:cNvSpPr txBox="1"/>
          <p:nvPr/>
        </p:nvSpPr>
        <p:spPr>
          <a:xfrm>
            <a:off x="9760226" y="2006017"/>
            <a:ext cx="1510749"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Calibri"/>
                <a:ea typeface="Calibri"/>
                <a:cs typeface="Calibri"/>
                <a:sym typeface="Calibri"/>
              </a:rPr>
              <a:t>Taxonomy</a:t>
            </a:r>
            <a:endParaRPr/>
          </a:p>
        </p:txBody>
      </p:sp>
      <p:sp>
        <p:nvSpPr>
          <p:cNvPr id="797" name="Google Shape;797;p61"/>
          <p:cNvSpPr txBox="1"/>
          <p:nvPr/>
        </p:nvSpPr>
        <p:spPr>
          <a:xfrm>
            <a:off x="9780104" y="4260304"/>
            <a:ext cx="1510749"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Calibri"/>
                <a:ea typeface="Calibri"/>
                <a:cs typeface="Calibri"/>
                <a:sym typeface="Calibri"/>
              </a:rPr>
              <a:t>functions</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2" name="Shape 802"/>
        <p:cNvGrpSpPr/>
        <p:nvPr/>
      </p:nvGrpSpPr>
      <p:grpSpPr>
        <a:xfrm>
          <a:off x="0" y="0"/>
          <a:ext cx="0" cy="0"/>
          <a:chOff x="0" y="0"/>
          <a:chExt cx="0" cy="0"/>
        </a:xfrm>
      </p:grpSpPr>
      <p:sp>
        <p:nvSpPr>
          <p:cNvPr id="803" name="Google Shape;803;p62"/>
          <p:cNvSpPr txBox="1"/>
          <p:nvPr>
            <p:ph type="title"/>
          </p:nvPr>
        </p:nvSpPr>
        <p:spPr>
          <a:xfrm>
            <a:off x="0" y="0"/>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Results</a:t>
            </a:r>
            <a:endParaRPr/>
          </a:p>
        </p:txBody>
      </p:sp>
      <p:pic>
        <p:nvPicPr>
          <p:cNvPr descr="Chart, bar chart&#10;&#10;Description automatically generated" id="804" name="Google Shape;804;p62"/>
          <p:cNvPicPr preferRelativeResize="0"/>
          <p:nvPr/>
        </p:nvPicPr>
        <p:blipFill rotWithShape="1">
          <a:blip r:embed="rId3">
            <a:alphaModFix/>
          </a:blip>
          <a:srcRect b="0" l="0" r="0" t="0"/>
          <a:stretch/>
        </p:blipFill>
        <p:spPr>
          <a:xfrm>
            <a:off x="1408881" y="1325563"/>
            <a:ext cx="8852564" cy="3546987"/>
          </a:xfrm>
          <a:prstGeom prst="rect">
            <a:avLst/>
          </a:prstGeom>
          <a:noFill/>
          <a:ln>
            <a:noFill/>
          </a:ln>
        </p:spPr>
      </p:pic>
      <p:sp>
        <p:nvSpPr>
          <p:cNvPr id="805" name="Google Shape;805;p62"/>
          <p:cNvSpPr txBox="1"/>
          <p:nvPr/>
        </p:nvSpPr>
        <p:spPr>
          <a:xfrm>
            <a:off x="1408881" y="5274783"/>
            <a:ext cx="8020665" cy="923330"/>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Drastic change between healthy lung microbiota composition and CD/CF patients</a:t>
            </a:r>
            <a:endParaRPr/>
          </a:p>
          <a:p>
            <a:pPr indent="-171450" lvl="0" marL="285750" marR="0" rtl="0" algn="l">
              <a:spcBef>
                <a:spcPts val="0"/>
              </a:spcBef>
              <a:spcAft>
                <a:spcPts val="0"/>
              </a:spcAft>
              <a:buClr>
                <a:schemeClr val="dk1"/>
              </a:buClr>
              <a:buSzPts val="1800"/>
              <a:buFont typeface="Arial"/>
              <a:buNone/>
            </a:pPr>
            <a:r>
              <a:t/>
            </a:r>
            <a:endParaRPr sz="1800">
              <a:solidFill>
                <a:schemeClr val="dk1"/>
              </a:solidFill>
              <a:latin typeface="Calibri"/>
              <a:ea typeface="Calibri"/>
              <a:cs typeface="Calibri"/>
              <a:sym typeface="Calibri"/>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Lower diversity in CF and CD patients that in healthy patients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7"/>
          <p:cNvSpPr txBox="1"/>
          <p:nvPr>
            <p:ph type="title"/>
          </p:nvPr>
        </p:nvSpPr>
        <p:spPr>
          <a:xfrm>
            <a:off x="0" y="0"/>
            <a:ext cx="65405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What is the human microbiome ?</a:t>
            </a:r>
            <a:endParaRPr/>
          </a:p>
        </p:txBody>
      </p:sp>
      <p:sp>
        <p:nvSpPr>
          <p:cNvPr id="115" name="Google Shape;115;p7"/>
          <p:cNvSpPr txBox="1"/>
          <p:nvPr/>
        </p:nvSpPr>
        <p:spPr>
          <a:xfrm>
            <a:off x="769938" y="2505670"/>
            <a:ext cx="4699000" cy="184665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Calibri"/>
                <a:ea typeface="Calibri"/>
                <a:cs typeface="Calibri"/>
                <a:sym typeface="Calibri"/>
              </a:rPr>
              <a:t>The human microbiome is the ecological community of commensal, symbiotic, and pathogenic microorganisms that literally share our body space.</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US" sz="1600">
                <a:solidFill>
                  <a:schemeClr val="dk1"/>
                </a:solidFill>
                <a:latin typeface="Calibri"/>
                <a:ea typeface="Calibri"/>
                <a:cs typeface="Calibri"/>
                <a:sym typeface="Calibri"/>
              </a:rPr>
              <a:t>HMP: </a:t>
            </a:r>
            <a:r>
              <a:rPr lang="en-US" sz="1600" u="sng">
                <a:solidFill>
                  <a:schemeClr val="dk1"/>
                </a:solidFill>
                <a:latin typeface="Calibri"/>
                <a:ea typeface="Calibri"/>
                <a:cs typeface="Calibri"/>
                <a:sym typeface="Calibri"/>
                <a:hlinkClick r:id="rId3">
                  <a:extLst>
                    <a:ext uri="{A12FA001-AC4F-418D-AE19-62706E023703}">
                      <ahyp:hlinkClr val="tx"/>
                    </a:ext>
                  </a:extLst>
                </a:hlinkClick>
              </a:rPr>
              <a:t>https://doi.org/10.1038/nature06244</a:t>
            </a:r>
            <a:endParaRPr sz="1600">
              <a:solidFill>
                <a:schemeClr val="dk1"/>
              </a:solidFill>
              <a:latin typeface="Calibri"/>
              <a:ea typeface="Calibri"/>
              <a:cs typeface="Calibri"/>
              <a:sym typeface="Calibri"/>
            </a:endParaRPr>
          </a:p>
        </p:txBody>
      </p:sp>
      <p:pic>
        <p:nvPicPr>
          <p:cNvPr descr="figure 1" id="116" name="Google Shape;116;p7"/>
          <p:cNvPicPr preferRelativeResize="0"/>
          <p:nvPr/>
        </p:nvPicPr>
        <p:blipFill rotWithShape="1">
          <a:blip r:embed="rId4">
            <a:alphaModFix/>
          </a:blip>
          <a:srcRect b="0" l="0" r="0" t="0"/>
          <a:stretch/>
        </p:blipFill>
        <p:spPr>
          <a:xfrm>
            <a:off x="6238875" y="0"/>
            <a:ext cx="5953125" cy="6858000"/>
          </a:xfrm>
          <a:prstGeom prst="rect">
            <a:avLst/>
          </a:prstGeom>
          <a:noFill/>
          <a:ln>
            <a:noFill/>
          </a:ln>
        </p:spPr>
      </p:pic>
      <p:sp>
        <p:nvSpPr>
          <p:cNvPr id="117" name="Google Shape;117;p7"/>
          <p:cNvSpPr txBox="1"/>
          <p:nvPr/>
        </p:nvSpPr>
        <p:spPr>
          <a:xfrm>
            <a:off x="6238875" y="6550223"/>
            <a:ext cx="3023520"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dk1"/>
                </a:solidFill>
                <a:latin typeface="Calibri"/>
                <a:ea typeface="Calibri"/>
                <a:cs typeface="Calibri"/>
                <a:sym typeface="Calibri"/>
              </a:rPr>
              <a:t>From https://doi.org/10.1038/nrg3182</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0" name="Shape 810"/>
        <p:cNvGrpSpPr/>
        <p:nvPr/>
      </p:nvGrpSpPr>
      <p:grpSpPr>
        <a:xfrm>
          <a:off x="0" y="0"/>
          <a:ext cx="0" cy="0"/>
          <a:chOff x="0" y="0"/>
          <a:chExt cx="0" cy="0"/>
        </a:xfrm>
      </p:grpSpPr>
      <p:sp>
        <p:nvSpPr>
          <p:cNvPr id="811" name="Google Shape;811;p63"/>
          <p:cNvSpPr txBox="1"/>
          <p:nvPr>
            <p:ph type="title"/>
          </p:nvPr>
        </p:nvSpPr>
        <p:spPr>
          <a:xfrm>
            <a:off x="0" y="0"/>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Results</a:t>
            </a:r>
            <a:endParaRPr/>
          </a:p>
        </p:txBody>
      </p:sp>
      <p:pic>
        <p:nvPicPr>
          <p:cNvPr descr="figure 4" id="812" name="Google Shape;812;p63"/>
          <p:cNvPicPr preferRelativeResize="0"/>
          <p:nvPr/>
        </p:nvPicPr>
        <p:blipFill rotWithShape="1">
          <a:blip r:embed="rId3">
            <a:alphaModFix/>
          </a:blip>
          <a:srcRect b="33805" l="0" r="52599" t="0"/>
          <a:stretch/>
        </p:blipFill>
        <p:spPr>
          <a:xfrm>
            <a:off x="6865887" y="1685012"/>
            <a:ext cx="4816783" cy="4752897"/>
          </a:xfrm>
          <a:prstGeom prst="rect">
            <a:avLst/>
          </a:prstGeom>
          <a:noFill/>
          <a:ln>
            <a:noFill/>
          </a:ln>
        </p:spPr>
      </p:pic>
      <p:sp>
        <p:nvSpPr>
          <p:cNvPr id="813" name="Google Shape;813;p63"/>
          <p:cNvSpPr txBox="1"/>
          <p:nvPr/>
        </p:nvSpPr>
        <p:spPr>
          <a:xfrm>
            <a:off x="509330" y="1799304"/>
            <a:ext cx="5861973" cy="397031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Calibri"/>
                <a:ea typeface="Calibri"/>
                <a:cs typeface="Calibri"/>
                <a:sym typeface="Calibri"/>
              </a:rPr>
              <a:t>Can sputum sequencing help to guide antibiotic treatment ?</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285750" lvl="0" marL="285750" marR="0" rtl="0" algn="l">
              <a:spcBef>
                <a:spcPts val="0"/>
              </a:spcBef>
              <a:spcAft>
                <a:spcPts val="0"/>
              </a:spcAft>
              <a:buClr>
                <a:schemeClr val="dk1"/>
              </a:buClr>
              <a:buSzPts val="1800"/>
              <a:buFont typeface="Noto Sans Symbols"/>
              <a:buChar char="🡪"/>
            </a:pPr>
            <a:r>
              <a:rPr lang="en-US" sz="1800">
                <a:solidFill>
                  <a:schemeClr val="dk1"/>
                </a:solidFill>
                <a:latin typeface="Calibri"/>
                <a:ea typeface="Calibri"/>
                <a:cs typeface="Calibri"/>
                <a:sym typeface="Calibri"/>
              </a:rPr>
              <a:t>screened for the presence of putative resistance-conferring genes and alleles</a:t>
            </a:r>
            <a:endParaRPr/>
          </a:p>
          <a:p>
            <a:pPr indent="-285750" lvl="0" marL="285750" marR="0" rtl="0" algn="l">
              <a:spcBef>
                <a:spcPts val="0"/>
              </a:spcBef>
              <a:spcAft>
                <a:spcPts val="0"/>
              </a:spcAft>
              <a:buClr>
                <a:schemeClr val="dk1"/>
              </a:buClr>
              <a:buSzPts val="1800"/>
              <a:buFont typeface="Noto Sans Symbols"/>
              <a:buChar char="🡪"/>
            </a:pPr>
            <a:r>
              <a:rPr lang="en-US" sz="1800">
                <a:solidFill>
                  <a:schemeClr val="dk1"/>
                </a:solidFill>
                <a:latin typeface="Calibri"/>
                <a:ea typeface="Calibri"/>
                <a:cs typeface="Calibri"/>
                <a:sym typeface="Calibri"/>
              </a:rPr>
              <a:t>predictions validated by comparing to clinical resistance reports</a:t>
            </a:r>
            <a:endParaRPr/>
          </a:p>
          <a:p>
            <a:pPr indent="-171450" lvl="0" marL="285750" marR="0" rtl="0" algn="l">
              <a:spcBef>
                <a:spcPts val="0"/>
              </a:spcBef>
              <a:spcAft>
                <a:spcPts val="0"/>
              </a:spcAft>
              <a:buClr>
                <a:schemeClr val="dk1"/>
              </a:buClr>
              <a:buSzPts val="1800"/>
              <a:buFont typeface="Noto Sans Symbols"/>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The majority of both “resistant” as well as “non-resistant” calls were confirmed. False predictions were limited to false negatives.</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Identification of other virulence genes (defensins resistance, biofilm formation genes..) that are of general relevance to clinicians when designing treatments for CF patients.</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7" name="Shape 817"/>
        <p:cNvGrpSpPr/>
        <p:nvPr/>
      </p:nvGrpSpPr>
      <p:grpSpPr>
        <a:xfrm>
          <a:off x="0" y="0"/>
          <a:ext cx="0" cy="0"/>
          <a:chOff x="0" y="0"/>
          <a:chExt cx="0" cy="0"/>
        </a:xfrm>
      </p:grpSpPr>
      <p:sp>
        <p:nvSpPr>
          <p:cNvPr id="818" name="Google Shape;818;p64"/>
          <p:cNvSpPr txBox="1"/>
          <p:nvPr>
            <p:ph type="title"/>
          </p:nvPr>
        </p:nvSpPr>
        <p:spPr>
          <a:xfrm>
            <a:off x="0" y="0"/>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Conclusions</a:t>
            </a:r>
            <a:endParaRPr/>
          </a:p>
        </p:txBody>
      </p:sp>
      <p:sp>
        <p:nvSpPr>
          <p:cNvPr id="819" name="Google Shape;819;p64"/>
          <p:cNvSpPr txBox="1"/>
          <p:nvPr/>
        </p:nvSpPr>
        <p:spPr>
          <a:xfrm>
            <a:off x="293768" y="1582340"/>
            <a:ext cx="4707194" cy="369331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Culture-independent technique for characterizing airway pathogens in CF lungs, using routine non-invasive sputum sampling coupled to unbiased WGS sequencing.</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They show that WGS sequencing can serve to describe the broad taxonomic composition of the lung microbiome</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The assembled contigs could be informative: Antibiotics susceptibility testing is an important part of clinical management, and WGS can help predict antibiotic susceptibility</a:t>
            </a:r>
            <a:endParaRPr/>
          </a:p>
        </p:txBody>
      </p:sp>
      <p:pic>
        <p:nvPicPr>
          <p:cNvPr descr="Figure 2" id="820" name="Google Shape;820;p64"/>
          <p:cNvPicPr preferRelativeResize="0"/>
          <p:nvPr/>
        </p:nvPicPr>
        <p:blipFill rotWithShape="1">
          <a:blip r:embed="rId3">
            <a:alphaModFix/>
          </a:blip>
          <a:srcRect b="0" l="0" r="0" t="0"/>
          <a:stretch/>
        </p:blipFill>
        <p:spPr>
          <a:xfrm>
            <a:off x="5294730" y="1325563"/>
            <a:ext cx="6897270" cy="5103838"/>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4" name="Shape 824"/>
        <p:cNvGrpSpPr/>
        <p:nvPr/>
      </p:nvGrpSpPr>
      <p:grpSpPr>
        <a:xfrm>
          <a:off x="0" y="0"/>
          <a:ext cx="0" cy="0"/>
          <a:chOff x="0" y="0"/>
          <a:chExt cx="0" cy="0"/>
        </a:xfrm>
      </p:grpSpPr>
      <p:sp>
        <p:nvSpPr>
          <p:cNvPr id="825" name="Google Shape;825;p69"/>
          <p:cNvSpPr txBox="1"/>
          <p:nvPr>
            <p:ph type="title"/>
          </p:nvPr>
        </p:nvSpPr>
        <p:spPr>
          <a:xfrm>
            <a:off x="0" y="0"/>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Microbial metagenomic overview</a:t>
            </a:r>
            <a:endParaRPr/>
          </a:p>
        </p:txBody>
      </p:sp>
      <p:pic>
        <p:nvPicPr>
          <p:cNvPr descr="Bacteria Vector" id="826" name="Google Shape;826;p69"/>
          <p:cNvPicPr preferRelativeResize="0"/>
          <p:nvPr/>
        </p:nvPicPr>
        <p:blipFill rotWithShape="1">
          <a:blip r:embed="rId3">
            <a:alphaModFix/>
          </a:blip>
          <a:srcRect b="78065" l="0" r="68985" t="0"/>
          <a:stretch/>
        </p:blipFill>
        <p:spPr>
          <a:xfrm>
            <a:off x="303518" y="3413464"/>
            <a:ext cx="1593922" cy="1181445"/>
          </a:xfrm>
          <a:prstGeom prst="hexagon">
            <a:avLst>
              <a:gd fmla="val 25000" name="adj"/>
              <a:gd fmla="val 115470" name="vf"/>
            </a:avLst>
          </a:prstGeom>
          <a:noFill/>
          <a:ln>
            <a:noFill/>
          </a:ln>
        </p:spPr>
      </p:pic>
      <p:sp>
        <p:nvSpPr>
          <p:cNvPr id="827" name="Google Shape;827;p69"/>
          <p:cNvSpPr txBox="1"/>
          <p:nvPr/>
        </p:nvSpPr>
        <p:spPr>
          <a:xfrm>
            <a:off x="3193026" y="1971340"/>
            <a:ext cx="2009469" cy="646331"/>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16S rRNA amplicon sequencing</a:t>
            </a:r>
            <a:endParaRPr/>
          </a:p>
        </p:txBody>
      </p:sp>
      <p:sp>
        <p:nvSpPr>
          <p:cNvPr id="828" name="Google Shape;828;p69"/>
          <p:cNvSpPr txBox="1"/>
          <p:nvPr/>
        </p:nvSpPr>
        <p:spPr>
          <a:xfrm>
            <a:off x="3355258" y="5382502"/>
            <a:ext cx="1764240" cy="369332"/>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WGS</a:t>
            </a:r>
            <a:endParaRPr/>
          </a:p>
        </p:txBody>
      </p:sp>
      <p:cxnSp>
        <p:nvCxnSpPr>
          <p:cNvPr id="829" name="Google Shape;829;p69"/>
          <p:cNvCxnSpPr>
            <a:stCxn id="826" idx="5"/>
            <a:endCxn id="827" idx="1"/>
          </p:cNvCxnSpPr>
          <p:nvPr/>
        </p:nvCxnSpPr>
        <p:spPr>
          <a:xfrm flipH="1" rot="10800000">
            <a:off x="1602079" y="2294464"/>
            <a:ext cx="1590900" cy="1119000"/>
          </a:xfrm>
          <a:prstGeom prst="straightConnector1">
            <a:avLst/>
          </a:prstGeom>
          <a:noFill/>
          <a:ln cap="flat" cmpd="sng" w="38100">
            <a:solidFill>
              <a:schemeClr val="dk1"/>
            </a:solidFill>
            <a:prstDash val="solid"/>
            <a:miter lim="800000"/>
            <a:headEnd len="sm" w="sm" type="none"/>
            <a:tailEnd len="med" w="med" type="triangle"/>
          </a:ln>
        </p:spPr>
      </p:cxnSp>
      <p:sp>
        <p:nvSpPr>
          <p:cNvPr id="830" name="Google Shape;830;p69"/>
          <p:cNvSpPr txBox="1"/>
          <p:nvPr/>
        </p:nvSpPr>
        <p:spPr>
          <a:xfrm>
            <a:off x="1460090" y="2302005"/>
            <a:ext cx="1386349"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Prokaryotes only</a:t>
            </a:r>
            <a:endParaRPr/>
          </a:p>
        </p:txBody>
      </p:sp>
      <p:sp>
        <p:nvSpPr>
          <p:cNvPr id="831" name="Google Shape;831;p69"/>
          <p:cNvSpPr txBox="1"/>
          <p:nvPr/>
        </p:nvSpPr>
        <p:spPr>
          <a:xfrm>
            <a:off x="6793442" y="1971339"/>
            <a:ext cx="1312606"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Taxonomic profiling</a:t>
            </a:r>
            <a:endParaRPr/>
          </a:p>
        </p:txBody>
      </p:sp>
      <p:cxnSp>
        <p:nvCxnSpPr>
          <p:cNvPr id="832" name="Google Shape;832;p69"/>
          <p:cNvCxnSpPr>
            <a:stCxn id="826" idx="1"/>
            <a:endCxn id="828" idx="1"/>
          </p:cNvCxnSpPr>
          <p:nvPr/>
        </p:nvCxnSpPr>
        <p:spPr>
          <a:xfrm>
            <a:off x="1602079" y="4594909"/>
            <a:ext cx="1753200" cy="972300"/>
          </a:xfrm>
          <a:prstGeom prst="straightConnector1">
            <a:avLst/>
          </a:prstGeom>
          <a:noFill/>
          <a:ln cap="flat" cmpd="sng" w="38100">
            <a:solidFill>
              <a:schemeClr val="dk1"/>
            </a:solidFill>
            <a:prstDash val="solid"/>
            <a:miter lim="800000"/>
            <a:headEnd len="sm" w="sm" type="none"/>
            <a:tailEnd len="med" w="med" type="triangle"/>
          </a:ln>
        </p:spPr>
      </p:cxnSp>
      <p:cxnSp>
        <p:nvCxnSpPr>
          <p:cNvPr id="833" name="Google Shape;833;p69"/>
          <p:cNvCxnSpPr>
            <a:stCxn id="828" idx="3"/>
            <a:endCxn id="831" idx="1"/>
          </p:cNvCxnSpPr>
          <p:nvPr/>
        </p:nvCxnSpPr>
        <p:spPr>
          <a:xfrm flipH="1" rot="10800000">
            <a:off x="5119498" y="2294468"/>
            <a:ext cx="1674000" cy="3272700"/>
          </a:xfrm>
          <a:prstGeom prst="straightConnector1">
            <a:avLst/>
          </a:prstGeom>
          <a:noFill/>
          <a:ln cap="flat" cmpd="sng" w="38100">
            <a:solidFill>
              <a:schemeClr val="dk1"/>
            </a:solidFill>
            <a:prstDash val="solid"/>
            <a:miter lim="800000"/>
            <a:headEnd len="sm" w="sm" type="none"/>
            <a:tailEnd len="med" w="med" type="triangle"/>
          </a:ln>
        </p:spPr>
      </p:cxnSp>
      <p:cxnSp>
        <p:nvCxnSpPr>
          <p:cNvPr id="834" name="Google Shape;834;p69"/>
          <p:cNvCxnSpPr>
            <a:stCxn id="827" idx="3"/>
            <a:endCxn id="831" idx="1"/>
          </p:cNvCxnSpPr>
          <p:nvPr/>
        </p:nvCxnSpPr>
        <p:spPr>
          <a:xfrm>
            <a:off x="5202495" y="2294506"/>
            <a:ext cx="1590900" cy="0"/>
          </a:xfrm>
          <a:prstGeom prst="straightConnector1">
            <a:avLst/>
          </a:prstGeom>
          <a:noFill/>
          <a:ln cap="flat" cmpd="sng" w="38100">
            <a:solidFill>
              <a:schemeClr val="dk1"/>
            </a:solidFill>
            <a:prstDash val="solid"/>
            <a:miter lim="800000"/>
            <a:headEnd len="sm" w="sm" type="none"/>
            <a:tailEnd len="med" w="med" type="triangle"/>
          </a:ln>
        </p:spPr>
      </p:cxnSp>
      <p:sp>
        <p:nvSpPr>
          <p:cNvPr id="835" name="Google Shape;835;p69"/>
          <p:cNvSpPr txBox="1"/>
          <p:nvPr/>
        </p:nvSpPr>
        <p:spPr>
          <a:xfrm>
            <a:off x="6793442" y="5252329"/>
            <a:ext cx="1312606"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Functional profiling</a:t>
            </a:r>
            <a:endParaRPr/>
          </a:p>
        </p:txBody>
      </p:sp>
      <p:cxnSp>
        <p:nvCxnSpPr>
          <p:cNvPr id="836" name="Google Shape;836;p69"/>
          <p:cNvCxnSpPr>
            <a:stCxn id="828" idx="3"/>
            <a:endCxn id="835" idx="1"/>
          </p:cNvCxnSpPr>
          <p:nvPr/>
        </p:nvCxnSpPr>
        <p:spPr>
          <a:xfrm>
            <a:off x="5119498" y="5567168"/>
            <a:ext cx="1674000" cy="8400"/>
          </a:xfrm>
          <a:prstGeom prst="straightConnector1">
            <a:avLst/>
          </a:prstGeom>
          <a:noFill/>
          <a:ln cap="flat" cmpd="sng" w="38100">
            <a:solidFill>
              <a:schemeClr val="dk1"/>
            </a:solidFill>
            <a:prstDash val="solid"/>
            <a:miter lim="800000"/>
            <a:headEnd len="sm" w="sm" type="none"/>
            <a:tailEnd len="med" w="med" type="triangle"/>
          </a:ln>
        </p:spPr>
      </p:cxnSp>
      <p:sp>
        <p:nvSpPr>
          <p:cNvPr id="837" name="Google Shape;837;p69"/>
          <p:cNvSpPr txBox="1"/>
          <p:nvPr/>
        </p:nvSpPr>
        <p:spPr>
          <a:xfrm>
            <a:off x="9298856" y="2631685"/>
            <a:ext cx="178455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Alpha-diversity</a:t>
            </a:r>
            <a:endParaRPr/>
          </a:p>
        </p:txBody>
      </p:sp>
      <p:sp>
        <p:nvSpPr>
          <p:cNvPr id="838" name="Google Shape;838;p69"/>
          <p:cNvSpPr txBox="1"/>
          <p:nvPr/>
        </p:nvSpPr>
        <p:spPr>
          <a:xfrm>
            <a:off x="9298857" y="3429000"/>
            <a:ext cx="2367116"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Differential abundance</a:t>
            </a:r>
            <a:endParaRPr/>
          </a:p>
        </p:txBody>
      </p:sp>
      <p:sp>
        <p:nvSpPr>
          <p:cNvPr id="839" name="Google Shape;839;p69"/>
          <p:cNvSpPr txBox="1"/>
          <p:nvPr/>
        </p:nvSpPr>
        <p:spPr>
          <a:xfrm>
            <a:off x="9298857" y="4192992"/>
            <a:ext cx="178455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Clustering</a:t>
            </a:r>
            <a:endParaRPr/>
          </a:p>
        </p:txBody>
      </p:sp>
      <p:sp>
        <p:nvSpPr>
          <p:cNvPr id="840" name="Google Shape;840;p69"/>
          <p:cNvSpPr txBox="1"/>
          <p:nvPr/>
        </p:nvSpPr>
        <p:spPr>
          <a:xfrm>
            <a:off x="9298856" y="4956984"/>
            <a:ext cx="178455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Pattern learning</a:t>
            </a:r>
            <a:endParaRPr/>
          </a:p>
        </p:txBody>
      </p:sp>
      <p:sp>
        <p:nvSpPr>
          <p:cNvPr id="841" name="Google Shape;841;p69"/>
          <p:cNvSpPr/>
          <p:nvPr/>
        </p:nvSpPr>
        <p:spPr>
          <a:xfrm>
            <a:off x="8244349" y="1971339"/>
            <a:ext cx="663678" cy="3927321"/>
          </a:xfrm>
          <a:prstGeom prst="rightBrace">
            <a:avLst>
              <a:gd fmla="val 8333" name="adj1"/>
              <a:gd fmla="val 50000" name="adj2"/>
            </a:avLst>
          </a:prstGeom>
          <a:noFill/>
          <a:ln cap="flat" cmpd="sng" w="381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842" name="Google Shape;842;p69"/>
          <p:cNvSpPr txBox="1"/>
          <p:nvPr/>
        </p:nvSpPr>
        <p:spPr>
          <a:xfrm>
            <a:off x="9818737" y="5898660"/>
            <a:ext cx="75216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Etc…</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7" name="Shape 847"/>
        <p:cNvGrpSpPr/>
        <p:nvPr/>
      </p:nvGrpSpPr>
      <p:grpSpPr>
        <a:xfrm>
          <a:off x="0" y="0"/>
          <a:ext cx="0" cy="0"/>
          <a:chOff x="0" y="0"/>
          <a:chExt cx="0" cy="0"/>
        </a:xfrm>
      </p:grpSpPr>
      <p:pic>
        <p:nvPicPr>
          <p:cNvPr id="848" name="Google Shape;848;p70"/>
          <p:cNvPicPr preferRelativeResize="0"/>
          <p:nvPr/>
        </p:nvPicPr>
        <p:blipFill rotWithShape="1">
          <a:blip r:embed="rId3">
            <a:alphaModFix/>
          </a:blip>
          <a:srcRect b="0" l="0" r="0" t="0"/>
          <a:stretch/>
        </p:blipFill>
        <p:spPr>
          <a:xfrm>
            <a:off x="774700" y="752790"/>
            <a:ext cx="10642600" cy="5854700"/>
          </a:xfrm>
          <a:prstGeom prst="rect">
            <a:avLst/>
          </a:prstGeom>
          <a:noFill/>
          <a:ln>
            <a:noFill/>
          </a:ln>
        </p:spPr>
      </p:pic>
      <p:sp>
        <p:nvSpPr>
          <p:cNvPr id="849" name="Google Shape;849;p70"/>
          <p:cNvSpPr txBox="1"/>
          <p:nvPr/>
        </p:nvSpPr>
        <p:spPr>
          <a:xfrm>
            <a:off x="191728" y="250510"/>
            <a:ext cx="5515897"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chemeClr val="dk1"/>
                </a:solidFill>
                <a:latin typeface="Calibri"/>
                <a:ea typeface="Calibri"/>
                <a:cs typeface="Calibri"/>
                <a:sym typeface="Calibri"/>
              </a:rPr>
              <a:t>“ONE HEALTH” and microbiota</a:t>
            </a:r>
            <a:endParaRPr/>
          </a:p>
        </p:txBody>
      </p:sp>
      <p:sp>
        <p:nvSpPr>
          <p:cNvPr id="850" name="Google Shape;850;p70"/>
          <p:cNvSpPr txBox="1"/>
          <p:nvPr/>
        </p:nvSpPr>
        <p:spPr>
          <a:xfrm>
            <a:off x="8753578" y="6453601"/>
            <a:ext cx="3438422"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u="sng">
                <a:solidFill>
                  <a:schemeClr val="dk1"/>
                </a:solidFill>
                <a:latin typeface="Calibri"/>
                <a:ea typeface="Calibri"/>
                <a:cs typeface="Calibri"/>
                <a:sym typeface="Calibri"/>
                <a:hlinkClick r:id="rId4">
                  <a:extLst>
                    <a:ext uri="{A12FA001-AC4F-418D-AE19-62706E023703}">
                      <ahyp:hlinkClr val="tx"/>
                    </a:ext>
                  </a:extLst>
                </a:hlinkClick>
              </a:rPr>
              <a:t>https://doi.org/10.3389/fpubh.2018.00235</a:t>
            </a:r>
            <a:endParaRPr sz="1400">
              <a:solidFill>
                <a:schemeClr val="dk1"/>
              </a:solidFill>
              <a:latin typeface="Calibri"/>
              <a:ea typeface="Calibri"/>
              <a:cs typeface="Calibri"/>
              <a:sym typeface="Calibri"/>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4" name="Shape 854"/>
        <p:cNvGrpSpPr/>
        <p:nvPr/>
      </p:nvGrpSpPr>
      <p:grpSpPr>
        <a:xfrm>
          <a:off x="0" y="0"/>
          <a:ext cx="0" cy="0"/>
          <a:chOff x="0" y="0"/>
          <a:chExt cx="0" cy="0"/>
        </a:xfrm>
      </p:grpSpPr>
      <p:sp>
        <p:nvSpPr>
          <p:cNvPr id="855" name="Google Shape;855;p71"/>
          <p:cNvSpPr txBox="1"/>
          <p:nvPr>
            <p:ph type="title"/>
          </p:nvPr>
        </p:nvSpPr>
        <p:spPr>
          <a:xfrm>
            <a:off x="0" y="0"/>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Research papers &amp; other ressources</a:t>
            </a:r>
            <a:endParaRPr/>
          </a:p>
        </p:txBody>
      </p:sp>
      <p:sp>
        <p:nvSpPr>
          <p:cNvPr id="856" name="Google Shape;856;p71"/>
          <p:cNvSpPr txBox="1"/>
          <p:nvPr/>
        </p:nvSpPr>
        <p:spPr>
          <a:xfrm>
            <a:off x="1257299" y="1325563"/>
            <a:ext cx="10128455" cy="458587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dk1"/>
                </a:solidFill>
                <a:latin typeface="Calibri"/>
                <a:ea typeface="Calibri"/>
                <a:cs typeface="Calibri"/>
                <a:sym typeface="Calibri"/>
              </a:rPr>
              <a:t>Papers cited: </a:t>
            </a:r>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Case 1: </a:t>
            </a:r>
            <a:r>
              <a:rPr lang="en-US" sz="1800" u="sng">
                <a:solidFill>
                  <a:schemeClr val="dk1"/>
                </a:solidFill>
                <a:latin typeface="Calibri"/>
                <a:ea typeface="Calibri"/>
                <a:cs typeface="Calibri"/>
                <a:sym typeface="Calibri"/>
                <a:hlinkClick r:id="rId3">
                  <a:extLst>
                    <a:ext uri="{A12FA001-AC4F-418D-AE19-62706E023703}">
                      <ahyp:hlinkClr val="tx"/>
                    </a:ext>
                  </a:extLst>
                </a:hlinkClick>
              </a:rPr>
              <a:t>https://doi.org/10.1098/rsos.201805</a:t>
            </a:r>
            <a:endParaRPr sz="1800">
              <a:solidFill>
                <a:schemeClr val="dk1"/>
              </a:solidFill>
              <a:latin typeface="Calibri"/>
              <a:ea typeface="Calibri"/>
              <a:cs typeface="Calibri"/>
              <a:sym typeface="Calibri"/>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Case 2: </a:t>
            </a:r>
            <a:r>
              <a:rPr lang="en-US" sz="1800" u="sng">
                <a:solidFill>
                  <a:schemeClr val="dk1"/>
                </a:solidFill>
                <a:latin typeface="Calibri"/>
                <a:ea typeface="Calibri"/>
                <a:cs typeface="Calibri"/>
                <a:sym typeface="Calibri"/>
                <a:hlinkClick r:id="rId4">
                  <a:extLst>
                    <a:ext uri="{A12FA001-AC4F-418D-AE19-62706E023703}">
                      <ahyp:hlinkClr val="tx"/>
                    </a:ext>
                  </a:extLst>
                </a:hlinkClick>
              </a:rPr>
              <a:t>https://doi.org/10.1053/j.gastro.2020.12.004</a:t>
            </a:r>
            <a:endParaRPr sz="1800">
              <a:solidFill>
                <a:schemeClr val="dk1"/>
              </a:solidFill>
              <a:latin typeface="Calibri"/>
              <a:ea typeface="Calibri"/>
              <a:cs typeface="Calibri"/>
              <a:sym typeface="Calibri"/>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Case 3: </a:t>
            </a:r>
            <a:r>
              <a:rPr lang="en-US" sz="1800" u="sng">
                <a:solidFill>
                  <a:schemeClr val="dk1"/>
                </a:solidFill>
                <a:latin typeface="Calibri"/>
                <a:ea typeface="Calibri"/>
                <a:cs typeface="Calibri"/>
                <a:sym typeface="Calibri"/>
                <a:hlinkClick r:id="rId5">
                  <a:extLst>
                    <a:ext uri="{A12FA001-AC4F-418D-AE19-62706E023703}">
                      <ahyp:hlinkClr val="tx"/>
                    </a:ext>
                  </a:extLst>
                </a:hlinkClick>
              </a:rPr>
              <a:t>https://doi.org/10.1186/s40168-017-0234-1</a:t>
            </a:r>
            <a:r>
              <a:rPr lang="en-US" sz="1800">
                <a:solidFill>
                  <a:schemeClr val="dk1"/>
                </a:solidFill>
                <a:latin typeface="Calibri"/>
                <a:ea typeface="Calibri"/>
                <a:cs typeface="Calibri"/>
                <a:sym typeface="Calibri"/>
              </a:rPr>
              <a:t>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b="1" lang="en-US" sz="2000">
                <a:solidFill>
                  <a:schemeClr val="dk1"/>
                </a:solidFill>
                <a:latin typeface="Calibri"/>
                <a:ea typeface="Calibri"/>
                <a:cs typeface="Calibri"/>
                <a:sym typeface="Calibri"/>
              </a:rPr>
              <a:t>To learn more about microbiome studies :</a:t>
            </a:r>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Microbiome digest: https://microbiomedigest.com/</a:t>
            </a:r>
            <a:endParaRPr/>
          </a:p>
          <a:p>
            <a:pPr indent="-171450" lvl="0" marL="285750" marR="0" rtl="0" algn="l">
              <a:spcBef>
                <a:spcPts val="0"/>
              </a:spcBef>
              <a:spcAft>
                <a:spcPts val="0"/>
              </a:spcAft>
              <a:buClr>
                <a:schemeClr val="dk1"/>
              </a:buClr>
              <a:buSzPts val="1800"/>
              <a:buFont typeface="Arial"/>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b="1" lang="en-US" sz="2000">
                <a:solidFill>
                  <a:schemeClr val="dk1"/>
                </a:solidFill>
                <a:latin typeface="Calibri"/>
                <a:ea typeface="Calibri"/>
                <a:cs typeface="Calibri"/>
                <a:sym typeface="Calibri"/>
              </a:rPr>
              <a:t>To learn more about microbiome data analysis: </a:t>
            </a:r>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Book: Statistical Analysis of Microbiome Data with R from Yinglin Xia, Jun Sun and Ding-Geng Chen (Springer, 2018 ICSA Book Series in Statistics) </a:t>
            </a:r>
            <a:endParaRPr/>
          </a:p>
          <a:p>
            <a:pPr indent="-171450" lvl="0" marL="285750" marR="0" rtl="0" algn="l">
              <a:spcBef>
                <a:spcPts val="0"/>
              </a:spcBef>
              <a:spcAft>
                <a:spcPts val="0"/>
              </a:spcAft>
              <a:buClr>
                <a:schemeClr val="dk1"/>
              </a:buClr>
              <a:buSzPts val="1800"/>
              <a:buFont typeface="Arial"/>
              <a:buNone/>
            </a:pPr>
            <a:r>
              <a:t/>
            </a:r>
            <a:endParaRPr b="1" sz="1800">
              <a:solidFill>
                <a:schemeClr val="dk1"/>
              </a:solidFill>
              <a:latin typeface="Calibri"/>
              <a:ea typeface="Calibri"/>
              <a:cs typeface="Calibri"/>
              <a:sym typeface="Calibri"/>
            </a:endParaRPr>
          </a:p>
          <a:p>
            <a:pPr indent="-171450" lvl="0" marL="285750" marR="0" rtl="0" algn="l">
              <a:spcBef>
                <a:spcPts val="0"/>
              </a:spcBef>
              <a:spcAft>
                <a:spcPts val="0"/>
              </a:spcAft>
              <a:buClr>
                <a:schemeClr val="dk1"/>
              </a:buClr>
              <a:buSzPts val="1800"/>
              <a:buFont typeface="Arial"/>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57" name="Google Shape;857;p71"/>
          <p:cNvSpPr txBox="1"/>
          <p:nvPr/>
        </p:nvSpPr>
        <p:spPr>
          <a:xfrm>
            <a:off x="149902" y="6241217"/>
            <a:ext cx="821461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800">
                <a:solidFill>
                  <a:schemeClr val="dk1"/>
                </a:solidFill>
                <a:latin typeface="Calibri"/>
                <a:ea typeface="Calibri"/>
                <a:cs typeface="Calibri"/>
                <a:sym typeface="Calibri"/>
              </a:rPr>
              <a:t>Questions? Contact me at alise.ponsero@helsinki.fi</a:t>
            </a:r>
            <a:endParaRPr i="1" sz="1800">
              <a:solidFill>
                <a:schemeClr val="dk1"/>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8"/>
          <p:cNvSpPr txBox="1"/>
          <p:nvPr>
            <p:ph type="title"/>
          </p:nvPr>
        </p:nvSpPr>
        <p:spPr>
          <a:xfrm>
            <a:off x="0" y="0"/>
            <a:ext cx="65405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What is the human microbiome ?</a:t>
            </a:r>
            <a:endParaRPr/>
          </a:p>
        </p:txBody>
      </p:sp>
      <p:pic>
        <p:nvPicPr>
          <p:cNvPr descr="figure 1" id="123" name="Google Shape;123;p8"/>
          <p:cNvPicPr preferRelativeResize="0"/>
          <p:nvPr/>
        </p:nvPicPr>
        <p:blipFill rotWithShape="1">
          <a:blip r:embed="rId3">
            <a:alphaModFix/>
          </a:blip>
          <a:srcRect b="0" l="0" r="0" t="0"/>
          <a:stretch/>
        </p:blipFill>
        <p:spPr>
          <a:xfrm>
            <a:off x="6238875" y="0"/>
            <a:ext cx="5953125" cy="6858000"/>
          </a:xfrm>
          <a:prstGeom prst="rect">
            <a:avLst/>
          </a:prstGeom>
          <a:noFill/>
          <a:ln>
            <a:noFill/>
          </a:ln>
        </p:spPr>
      </p:pic>
      <p:sp>
        <p:nvSpPr>
          <p:cNvPr id="124" name="Google Shape;124;p8"/>
          <p:cNvSpPr txBox="1"/>
          <p:nvPr/>
        </p:nvSpPr>
        <p:spPr>
          <a:xfrm>
            <a:off x="6238875" y="6550223"/>
            <a:ext cx="3023520"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dk1"/>
                </a:solidFill>
                <a:latin typeface="Calibri"/>
                <a:ea typeface="Calibri"/>
                <a:cs typeface="Calibri"/>
                <a:sym typeface="Calibri"/>
              </a:rPr>
              <a:t>From https://doi.org/10.1038/nrg3182</a:t>
            </a:r>
            <a:endParaRPr/>
          </a:p>
        </p:txBody>
      </p:sp>
      <p:sp>
        <p:nvSpPr>
          <p:cNvPr id="125" name="Google Shape;125;p8"/>
          <p:cNvSpPr txBox="1"/>
          <p:nvPr/>
        </p:nvSpPr>
        <p:spPr>
          <a:xfrm>
            <a:off x="704184" y="2348981"/>
            <a:ext cx="4830507" cy="258532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Calibri"/>
                <a:ea typeface="Calibri"/>
                <a:cs typeface="Calibri"/>
                <a:sym typeface="Calibri"/>
              </a:rPr>
              <a:t>The human body contains </a:t>
            </a:r>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at least 1000 different species of prokaryotes</a:t>
            </a:r>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carries 150 times more microbial genes than human genes</a:t>
            </a:r>
            <a:endParaRPr/>
          </a:p>
          <a:p>
            <a:pPr indent="-171450" lvl="0" marL="285750" marR="0" rtl="0" algn="l">
              <a:spcBef>
                <a:spcPts val="0"/>
              </a:spcBef>
              <a:spcAft>
                <a:spcPts val="0"/>
              </a:spcAft>
              <a:buClr>
                <a:schemeClr val="dk1"/>
              </a:buClr>
              <a:buSzPts val="1800"/>
              <a:buFont typeface="Arial"/>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Microbiota composition differ according to different locations, age, sex, genetic background, and diet of the host</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pic>
        <p:nvPicPr>
          <p:cNvPr descr="The Infant Gut Microbiome and Probiotics that Work | The Scientist Magazine®" id="130" name="Google Shape;130;p9"/>
          <p:cNvPicPr preferRelativeResize="0"/>
          <p:nvPr/>
        </p:nvPicPr>
        <p:blipFill rotWithShape="1">
          <a:blip r:embed="rId3">
            <a:alphaModFix/>
          </a:blip>
          <a:srcRect b="0" l="0" r="0" t="0"/>
          <a:stretch/>
        </p:blipFill>
        <p:spPr>
          <a:xfrm>
            <a:off x="-1" y="0"/>
            <a:ext cx="9733936" cy="6814228"/>
          </a:xfrm>
          <a:prstGeom prst="rect">
            <a:avLst/>
          </a:prstGeom>
          <a:noFill/>
          <a:ln>
            <a:noFill/>
          </a:ln>
        </p:spPr>
      </p:pic>
      <p:pic>
        <p:nvPicPr>
          <p:cNvPr descr="The Infant Gut Microbiome and Probiotics that Work | The Scientist Magazine®" id="131" name="Google Shape;131;p9"/>
          <p:cNvPicPr preferRelativeResize="0"/>
          <p:nvPr/>
        </p:nvPicPr>
        <p:blipFill rotWithShape="1">
          <a:blip r:embed="rId3">
            <a:alphaModFix/>
          </a:blip>
          <a:srcRect b="0" l="0" r="0" t="0"/>
          <a:stretch/>
        </p:blipFill>
        <p:spPr>
          <a:xfrm>
            <a:off x="0" y="294968"/>
            <a:ext cx="9375109" cy="6563032"/>
          </a:xfrm>
          <a:prstGeom prst="rect">
            <a:avLst/>
          </a:prstGeom>
          <a:noFill/>
          <a:ln>
            <a:noFill/>
          </a:ln>
        </p:spPr>
      </p:pic>
      <p:pic>
        <p:nvPicPr>
          <p:cNvPr descr="The Infant Gut Microbiome and Probiotics that Work | The Scientist Magazine®" id="132" name="Google Shape;132;p9"/>
          <p:cNvPicPr preferRelativeResize="0"/>
          <p:nvPr/>
        </p:nvPicPr>
        <p:blipFill rotWithShape="1">
          <a:blip r:embed="rId3">
            <a:alphaModFix/>
          </a:blip>
          <a:srcRect b="2097" l="0" r="0" t="0"/>
          <a:stretch/>
        </p:blipFill>
        <p:spPr>
          <a:xfrm>
            <a:off x="-19617" y="432620"/>
            <a:ext cx="9375109" cy="6425380"/>
          </a:xfrm>
          <a:prstGeom prst="rect">
            <a:avLst/>
          </a:prstGeom>
          <a:noFill/>
          <a:ln>
            <a:noFill/>
          </a:ln>
        </p:spPr>
      </p:pic>
      <p:sp>
        <p:nvSpPr>
          <p:cNvPr id="133" name="Google Shape;133;p9"/>
          <p:cNvSpPr/>
          <p:nvPr/>
        </p:nvSpPr>
        <p:spPr>
          <a:xfrm>
            <a:off x="9733935" y="0"/>
            <a:ext cx="2458065" cy="6814228"/>
          </a:xfrm>
          <a:prstGeom prst="rect">
            <a:avLst/>
          </a:prstGeom>
          <a:solidFill>
            <a:srgbClr val="FAFCE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4" name="Google Shape;134;p9"/>
          <p:cNvSpPr txBox="1"/>
          <p:nvPr/>
        </p:nvSpPr>
        <p:spPr>
          <a:xfrm>
            <a:off x="-39234" y="6521673"/>
            <a:ext cx="2227007"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400">
                <a:solidFill>
                  <a:schemeClr val="dk1"/>
                </a:solidFill>
                <a:latin typeface="Calibri"/>
                <a:ea typeface="Calibri"/>
                <a:cs typeface="Calibri"/>
                <a:sym typeface="Calibri"/>
              </a:rPr>
              <a:t>@thescientist</a:t>
            </a:r>
            <a:endParaRPr i="1" sz="1400">
              <a:solidFill>
                <a:schemeClr val="dk1"/>
              </a:solidFill>
              <a:latin typeface="Calibri"/>
              <a:ea typeface="Calibri"/>
              <a:cs typeface="Calibri"/>
              <a:sym typeface="Calibri"/>
            </a:endParaRPr>
          </a:p>
        </p:txBody>
      </p:sp>
      <p:sp>
        <p:nvSpPr>
          <p:cNvPr id="135" name="Google Shape;135;p9"/>
          <p:cNvSpPr txBox="1"/>
          <p:nvPr/>
        </p:nvSpPr>
        <p:spPr>
          <a:xfrm>
            <a:off x="6971072" y="363795"/>
            <a:ext cx="5220928" cy="267765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Calibri"/>
                <a:ea typeface="Calibri"/>
                <a:cs typeface="Calibri"/>
                <a:sym typeface="Calibri"/>
              </a:rPr>
              <a:t>The human microbiome is an essential organ whose function are central to human health</a:t>
            </a:r>
            <a:endParaRPr/>
          </a:p>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a:p>
            <a:pPr indent="0" lvl="0" marL="0" marR="0" rtl="0" algn="l">
              <a:spcBef>
                <a:spcPts val="0"/>
              </a:spcBef>
              <a:spcAft>
                <a:spcPts val="0"/>
              </a:spcAft>
              <a:buNone/>
            </a:pPr>
            <a:r>
              <a:rPr lang="en-US" sz="2400">
                <a:solidFill>
                  <a:schemeClr val="dk1"/>
                </a:solidFill>
                <a:latin typeface="Calibri"/>
                <a:ea typeface="Calibri"/>
                <a:cs typeface="Calibri"/>
                <a:sym typeface="Calibri"/>
              </a:rPr>
              <a:t>Microbial metagenomics allows to explore the complex interaction between microbiota and host health</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10"/>
          <p:cNvSpPr txBox="1"/>
          <p:nvPr>
            <p:ph type="title"/>
          </p:nvPr>
        </p:nvSpPr>
        <p:spPr>
          <a:xfrm>
            <a:off x="0" y="0"/>
            <a:ext cx="121920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Why do we care about the human microbiome?</a:t>
            </a:r>
            <a:endParaRPr/>
          </a:p>
        </p:txBody>
      </p:sp>
      <p:pic>
        <p:nvPicPr>
          <p:cNvPr descr="Bacteria, Microbes and Viruses Icons | Icon set vector, Icon set, Science  icons" id="142" name="Google Shape;142;p10"/>
          <p:cNvPicPr preferRelativeResize="0"/>
          <p:nvPr/>
        </p:nvPicPr>
        <p:blipFill rotWithShape="1">
          <a:blip r:embed="rId3">
            <a:alphaModFix/>
          </a:blip>
          <a:srcRect b="75484" l="33929" r="49993" t="2151"/>
          <a:stretch/>
        </p:blipFill>
        <p:spPr>
          <a:xfrm>
            <a:off x="1847280" y="1445085"/>
            <a:ext cx="1431778" cy="1325563"/>
          </a:xfrm>
          <a:prstGeom prst="rect">
            <a:avLst/>
          </a:prstGeom>
          <a:noFill/>
          <a:ln>
            <a:noFill/>
          </a:ln>
        </p:spPr>
      </p:pic>
      <p:sp>
        <p:nvSpPr>
          <p:cNvPr id="143" name="Google Shape;143;p10"/>
          <p:cNvSpPr txBox="1"/>
          <p:nvPr/>
        </p:nvSpPr>
        <p:spPr>
          <a:xfrm>
            <a:off x="3465871" y="1492313"/>
            <a:ext cx="7728155"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Calibri"/>
                <a:ea typeface="Calibri"/>
                <a:cs typeface="Calibri"/>
                <a:sym typeface="Calibri"/>
              </a:rPr>
              <a:t>Detection of a pathogen </a:t>
            </a:r>
            <a:r>
              <a:rPr lang="en-US" sz="1800">
                <a:solidFill>
                  <a:schemeClr val="dk1"/>
                </a:solidFill>
                <a:latin typeface="Calibri"/>
                <a:ea typeface="Calibri"/>
                <a:cs typeface="Calibri"/>
                <a:sym typeface="Calibri"/>
              </a:rPr>
              <a:t>leading to disease state</a:t>
            </a:r>
            <a:endParaRPr/>
          </a:p>
          <a:p>
            <a:pPr indent="0" lvl="0" marL="0" marR="0" rtl="0" algn="l">
              <a:spcBef>
                <a:spcPts val="0"/>
              </a:spcBef>
              <a:spcAft>
                <a:spcPts val="0"/>
              </a:spcAft>
              <a:buNone/>
            </a:pPr>
            <a:r>
              <a:rPr b="1" lang="en-US" sz="1800">
                <a:solidFill>
                  <a:schemeClr val="dk1"/>
                </a:solidFill>
                <a:latin typeface="Calibri"/>
                <a:ea typeface="Calibri"/>
                <a:cs typeface="Calibri"/>
                <a:sym typeface="Calibri"/>
              </a:rPr>
              <a:t>Assessment of treatment </a:t>
            </a:r>
            <a:r>
              <a:rPr lang="en-US" sz="1800">
                <a:solidFill>
                  <a:schemeClr val="dk1"/>
                </a:solidFill>
                <a:latin typeface="Calibri"/>
                <a:ea typeface="Calibri"/>
                <a:cs typeface="Calibri"/>
                <a:sym typeface="Calibri"/>
              </a:rPr>
              <a:t>method efficiency</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e.g. Diabetic foot ulcer</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11"/>
          <p:cNvSpPr txBox="1"/>
          <p:nvPr>
            <p:ph type="title"/>
          </p:nvPr>
        </p:nvSpPr>
        <p:spPr>
          <a:xfrm>
            <a:off x="0" y="0"/>
            <a:ext cx="121920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Why do we care about the human microbiome?</a:t>
            </a:r>
            <a:endParaRPr/>
          </a:p>
        </p:txBody>
      </p:sp>
      <p:pic>
        <p:nvPicPr>
          <p:cNvPr descr="Bacteria, Microbes and Viruses Icons | Icon set vector, Icon set, Science  icons" id="150" name="Google Shape;150;p11"/>
          <p:cNvPicPr preferRelativeResize="0"/>
          <p:nvPr/>
        </p:nvPicPr>
        <p:blipFill rotWithShape="1">
          <a:blip r:embed="rId3">
            <a:alphaModFix/>
          </a:blip>
          <a:srcRect b="75484" l="33929" r="49993" t="2151"/>
          <a:stretch/>
        </p:blipFill>
        <p:spPr>
          <a:xfrm>
            <a:off x="1847280" y="1445085"/>
            <a:ext cx="1431778" cy="1325563"/>
          </a:xfrm>
          <a:prstGeom prst="rect">
            <a:avLst/>
          </a:prstGeom>
          <a:noFill/>
          <a:ln>
            <a:noFill/>
          </a:ln>
        </p:spPr>
      </p:pic>
      <p:sp>
        <p:nvSpPr>
          <p:cNvPr id="151" name="Google Shape;151;p11"/>
          <p:cNvSpPr txBox="1"/>
          <p:nvPr/>
        </p:nvSpPr>
        <p:spPr>
          <a:xfrm>
            <a:off x="3465871" y="1492313"/>
            <a:ext cx="7728155"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Calibri"/>
                <a:ea typeface="Calibri"/>
                <a:cs typeface="Calibri"/>
                <a:sym typeface="Calibri"/>
              </a:rPr>
              <a:t>Detection of an infection </a:t>
            </a:r>
            <a:r>
              <a:rPr lang="en-US" sz="1800">
                <a:solidFill>
                  <a:schemeClr val="dk1"/>
                </a:solidFill>
                <a:latin typeface="Calibri"/>
                <a:ea typeface="Calibri"/>
                <a:cs typeface="Calibri"/>
                <a:sym typeface="Calibri"/>
              </a:rPr>
              <a:t>leading to disease state</a:t>
            </a:r>
            <a:endParaRPr/>
          </a:p>
          <a:p>
            <a:pPr indent="0" lvl="0" marL="0" marR="0" rtl="0" algn="l">
              <a:spcBef>
                <a:spcPts val="0"/>
              </a:spcBef>
              <a:spcAft>
                <a:spcPts val="0"/>
              </a:spcAft>
              <a:buNone/>
            </a:pPr>
            <a:r>
              <a:rPr b="1" lang="en-US" sz="1800">
                <a:solidFill>
                  <a:schemeClr val="dk1"/>
                </a:solidFill>
                <a:latin typeface="Calibri"/>
                <a:ea typeface="Calibri"/>
                <a:cs typeface="Calibri"/>
                <a:sym typeface="Calibri"/>
              </a:rPr>
              <a:t>Assessment of treatment </a:t>
            </a:r>
            <a:r>
              <a:rPr lang="en-US" sz="1800">
                <a:solidFill>
                  <a:schemeClr val="dk1"/>
                </a:solidFill>
                <a:latin typeface="Calibri"/>
                <a:ea typeface="Calibri"/>
                <a:cs typeface="Calibri"/>
                <a:sym typeface="Calibri"/>
              </a:rPr>
              <a:t>method efficiency</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e.g. Diabetic foot ulcer</a:t>
            </a:r>
            <a:endParaRPr/>
          </a:p>
        </p:txBody>
      </p:sp>
      <p:sp>
        <p:nvSpPr>
          <p:cNvPr id="152" name="Google Shape;152;p11"/>
          <p:cNvSpPr txBox="1"/>
          <p:nvPr/>
        </p:nvSpPr>
        <p:spPr>
          <a:xfrm>
            <a:off x="483055" y="4596791"/>
            <a:ext cx="1399821" cy="830997"/>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400">
                <a:solidFill>
                  <a:schemeClr val="dk1"/>
                </a:solidFill>
                <a:latin typeface="Calibri"/>
                <a:ea typeface="Calibri"/>
                <a:cs typeface="Calibri"/>
                <a:sym typeface="Calibri"/>
              </a:rPr>
              <a:t>Open wound</a:t>
            </a:r>
            <a:endParaRPr/>
          </a:p>
        </p:txBody>
      </p:sp>
      <p:sp>
        <p:nvSpPr>
          <p:cNvPr id="153" name="Google Shape;153;p11"/>
          <p:cNvSpPr txBox="1"/>
          <p:nvPr/>
        </p:nvSpPr>
        <p:spPr>
          <a:xfrm>
            <a:off x="3939095" y="4596791"/>
            <a:ext cx="1399821" cy="830997"/>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400">
                <a:solidFill>
                  <a:schemeClr val="dk1"/>
                </a:solidFill>
                <a:latin typeface="Calibri"/>
                <a:ea typeface="Calibri"/>
                <a:cs typeface="Calibri"/>
                <a:sym typeface="Calibri"/>
              </a:rPr>
              <a:t>infected wound</a:t>
            </a:r>
            <a:endParaRPr/>
          </a:p>
        </p:txBody>
      </p:sp>
      <p:cxnSp>
        <p:nvCxnSpPr>
          <p:cNvPr id="154" name="Google Shape;154;p11"/>
          <p:cNvCxnSpPr>
            <a:stCxn id="152" idx="3"/>
            <a:endCxn id="153" idx="1"/>
          </p:cNvCxnSpPr>
          <p:nvPr/>
        </p:nvCxnSpPr>
        <p:spPr>
          <a:xfrm>
            <a:off x="1882876" y="5012290"/>
            <a:ext cx="2056200" cy="0"/>
          </a:xfrm>
          <a:prstGeom prst="straightConnector1">
            <a:avLst/>
          </a:prstGeom>
          <a:noFill/>
          <a:ln cap="flat" cmpd="sng" w="9525">
            <a:solidFill>
              <a:schemeClr val="dk1"/>
            </a:solidFill>
            <a:prstDash val="solid"/>
            <a:miter lim="800000"/>
            <a:headEnd len="sm" w="sm" type="none"/>
            <a:tailEnd len="med" w="med" type="triangle"/>
          </a:ln>
        </p:spPr>
      </p:cxnSp>
      <p:pic>
        <p:nvPicPr>
          <p:cNvPr descr="Bacteria, Microbes and Viruses Icons | Icon set vector, Icon set, Science  icons" id="155" name="Google Shape;155;p11"/>
          <p:cNvPicPr preferRelativeResize="0"/>
          <p:nvPr/>
        </p:nvPicPr>
        <p:blipFill rotWithShape="1">
          <a:blip r:embed="rId3">
            <a:alphaModFix/>
          </a:blip>
          <a:srcRect b="75484" l="33929" r="49993" t="2151"/>
          <a:stretch/>
        </p:blipFill>
        <p:spPr>
          <a:xfrm>
            <a:off x="3939096" y="4090220"/>
            <a:ext cx="481128" cy="445436"/>
          </a:xfrm>
          <a:prstGeom prst="rect">
            <a:avLst/>
          </a:prstGeom>
          <a:noFill/>
          <a:ln>
            <a:noFill/>
          </a:ln>
        </p:spPr>
      </p:pic>
      <p:pic>
        <p:nvPicPr>
          <p:cNvPr descr="Bacteria, Microbes and Viruses Icons | Icon set vector, Icon set, Science  icons" id="156" name="Google Shape;156;p11"/>
          <p:cNvPicPr preferRelativeResize="0"/>
          <p:nvPr/>
        </p:nvPicPr>
        <p:blipFill rotWithShape="1">
          <a:blip r:embed="rId3">
            <a:alphaModFix/>
          </a:blip>
          <a:srcRect b="75484" l="33929" r="49993" t="2151"/>
          <a:stretch/>
        </p:blipFill>
        <p:spPr>
          <a:xfrm>
            <a:off x="4398441" y="4078819"/>
            <a:ext cx="481128" cy="445436"/>
          </a:xfrm>
          <a:prstGeom prst="rect">
            <a:avLst/>
          </a:prstGeom>
          <a:noFill/>
          <a:ln>
            <a:noFill/>
          </a:ln>
        </p:spPr>
      </p:pic>
      <p:sp>
        <p:nvSpPr>
          <p:cNvPr id="157" name="Google Shape;157;p11"/>
          <p:cNvSpPr txBox="1"/>
          <p:nvPr/>
        </p:nvSpPr>
        <p:spPr>
          <a:xfrm>
            <a:off x="2104398" y="4619875"/>
            <a:ext cx="1700391"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Contamination</a:t>
            </a:r>
            <a:endParaRPr/>
          </a:p>
        </p:txBody>
      </p:sp>
      <p:pic>
        <p:nvPicPr>
          <p:cNvPr descr="Bacteria, Microbes and Viruses Icons | Icon set vector, Icon set, Science  icons" id="158" name="Google Shape;158;p11"/>
          <p:cNvPicPr preferRelativeResize="0"/>
          <p:nvPr/>
        </p:nvPicPr>
        <p:blipFill rotWithShape="1">
          <a:blip r:embed="rId3">
            <a:alphaModFix/>
          </a:blip>
          <a:srcRect b="75484" l="33929" r="49993" t="2151"/>
          <a:stretch/>
        </p:blipFill>
        <p:spPr>
          <a:xfrm>
            <a:off x="4857786" y="4087353"/>
            <a:ext cx="481128" cy="445436"/>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2022-03-08T13:11:44Z</dcterms:created>
  <dc:creator>Ponsero, Alise</dc:creator>
</cp:coreProperties>
</file>